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0" r:id="rId1"/>
  </p:sldMasterIdLst>
  <p:notesMasterIdLst>
    <p:notesMasterId r:id="rId16"/>
  </p:notesMasterIdLst>
  <p:sldIdLst>
    <p:sldId id="256" r:id="rId2"/>
    <p:sldId id="307" r:id="rId3"/>
    <p:sldId id="273" r:id="rId4"/>
    <p:sldId id="305" r:id="rId5"/>
    <p:sldId id="257" r:id="rId6"/>
    <p:sldId id="298" r:id="rId7"/>
    <p:sldId id="288" r:id="rId8"/>
    <p:sldId id="289" r:id="rId9"/>
    <p:sldId id="268" r:id="rId10"/>
    <p:sldId id="269" r:id="rId11"/>
    <p:sldId id="302" r:id="rId12"/>
    <p:sldId id="301" r:id="rId13"/>
    <p:sldId id="299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1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CD21-40A8-4066-8A27-4AC1125AA76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6DF59-A9C8-4B7C-B3E9-B148950B2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D2246-2E48-4CD7-BA87-4B9C3086CF8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40CE7E-5C3E-4E99-AC4B-A3349AB37461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8F3764-1ED5-4F23-BFF2-BA2AE73C6BE5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03757E-5FA3-4743-9A8D-DAF7449F489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47800" y="3783474"/>
            <a:ext cx="6629400" cy="121920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Planning Your Future</a:t>
            </a:r>
            <a:endParaRPr lang="en-US" sz="5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http://tse1.mm.bing.net/th?&amp;id=OIP.M67f2d1c01ff9b0a9d867c553d690da4c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82" y="3579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1.mm.bing.net/th?&amp;id=OIP.M96ac12e51350f16b41af7571d1ceeb90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46" y="102384"/>
            <a:ext cx="2857500" cy="21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ef3dfc0059cf896c72fd2cfe7e7127b1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3724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Lucida Calligraphy" panose="03010101010101010101" pitchFamily="66" charset="0"/>
                <a:cs typeface="Estrangelo Edessa" panose="03080600000000000000" pitchFamily="66" charset="0"/>
              </a:rPr>
              <a:t>Junior Class Presentation</a:t>
            </a:r>
            <a:endParaRPr lang="en-US" sz="3200" dirty="0">
              <a:latin typeface="Lucida Calligraphy" panose="03010101010101010101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5542" y="358836"/>
            <a:ext cx="769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abriola" panose="04040605051002020D02" pitchFamily="82" charset="0"/>
              </a:rPr>
              <a:t>Scholarship Opportunities for Delaware Students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143" y="3254551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buClr>
                <a:schemeClr val="accent3"/>
              </a:buClr>
              <a:defRPr/>
            </a:pPr>
            <a:r>
              <a:rPr lang="en-US" sz="2400" u="sng" dirty="0">
                <a:latin typeface="Gabriola" panose="04040605051002020D02" pitchFamily="82" charset="0"/>
              </a:rPr>
              <a:t>SEED Scholarship: </a:t>
            </a:r>
            <a:r>
              <a:rPr lang="en-US" sz="2400" dirty="0">
                <a:latin typeface="Gabriola" panose="04040605051002020D02" pitchFamily="82" charset="0"/>
              </a:rPr>
              <a:t>Keep your GPA above 2.5 and you will be eligible for free college tuition at Del Tech or University of Delaware’s Associates of Arts Program.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sz="2400" dirty="0">
              <a:latin typeface="Gabriola" panose="04040605051002020D02" pitchFamily="82" charset="0"/>
            </a:endParaRPr>
          </a:p>
          <a:p>
            <a:pPr marL="109728">
              <a:buClr>
                <a:schemeClr val="accent3"/>
              </a:buClr>
              <a:defRPr/>
            </a:pPr>
            <a:r>
              <a:rPr lang="en-US" sz="2400" u="sng" dirty="0">
                <a:latin typeface="Gabriola" panose="04040605051002020D02" pitchFamily="82" charset="0"/>
              </a:rPr>
              <a:t>Inspire Scholarship</a:t>
            </a:r>
            <a:r>
              <a:rPr lang="en-US" sz="2400" dirty="0">
                <a:latin typeface="Gabriola" panose="04040605051002020D02" pitchFamily="82" charset="0"/>
              </a:rPr>
              <a:t>: Keep your GPA above 2.75 and you will be eligible for free tuition at Delaware State University.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65148"/>
            <a:ext cx="25908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2" y="1400628"/>
            <a:ext cx="20431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7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Gabriola" panose="04040605051002020D02" pitchFamily="82" charset="0"/>
              </a:rPr>
              <a:t>   School Day SAT</a:t>
            </a:r>
            <a:endParaRPr lang="en-US" sz="6600" b="1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9817"/>
            <a:ext cx="822960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Gabriola" panose="04040605051002020D02" pitchFamily="82" charset="0"/>
              </a:rPr>
              <a:t>April </a:t>
            </a:r>
            <a:r>
              <a:rPr lang="en-US" sz="6000" b="1" dirty="0">
                <a:latin typeface="Gabriola" panose="04040605051002020D02" pitchFamily="82" charset="0"/>
              </a:rPr>
              <a:t>5</a:t>
            </a:r>
            <a:r>
              <a:rPr lang="en-US" sz="6000" b="1" baseline="30000" dirty="0" smtClean="0">
                <a:latin typeface="Gabriola" panose="04040605051002020D02" pitchFamily="82" charset="0"/>
              </a:rPr>
              <a:t>th</a:t>
            </a:r>
            <a:r>
              <a:rPr lang="en-US" sz="6000" b="1" dirty="0" smtClean="0">
                <a:latin typeface="Gabriola" panose="04040605051002020D02" pitchFamily="82" charset="0"/>
              </a:rPr>
              <a:t>, 2017</a:t>
            </a:r>
          </a:p>
          <a:p>
            <a:pPr marL="0" indent="0">
              <a:buNone/>
            </a:pP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521" y="3013339"/>
            <a:ext cx="647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Gabriola" panose="04040605051002020D02" pitchFamily="82" charset="0"/>
              </a:rPr>
              <a:t>Create an account on:</a:t>
            </a:r>
          </a:p>
          <a:p>
            <a:pPr marL="0" indent="0" algn="ctr">
              <a:buNone/>
            </a:pPr>
            <a:r>
              <a:rPr lang="en-US" sz="2800" dirty="0" smtClean="0">
                <a:latin typeface="Gabriola" panose="04040605051002020D02" pitchFamily="82" charset="0"/>
              </a:rPr>
              <a:t>collegeboard.org</a:t>
            </a:r>
          </a:p>
          <a:p>
            <a:pPr marL="0" indent="0" algn="ctr">
              <a:buNone/>
            </a:pPr>
            <a:r>
              <a:rPr lang="en-US" sz="2800" dirty="0" smtClean="0">
                <a:latin typeface="Gabriola" panose="04040605051002020D02" pitchFamily="82" charset="0"/>
              </a:rPr>
              <a:t>You can also view your PSAT score!</a:t>
            </a:r>
          </a:p>
          <a:p>
            <a:pPr marL="0" indent="0" algn="ctr">
              <a:buNone/>
            </a:pPr>
            <a:r>
              <a:rPr lang="en-US" sz="2800" dirty="0" smtClean="0">
                <a:latin typeface="Gabriola" panose="04040605051002020D02" pitchFamily="82" charset="0"/>
              </a:rPr>
              <a:t>DOE will be registering all 11</a:t>
            </a:r>
            <a:r>
              <a:rPr lang="en-US" sz="2800" baseline="30000" dirty="0" smtClean="0">
                <a:latin typeface="Gabriola" panose="04040605051002020D02" pitchFamily="82" charset="0"/>
              </a:rPr>
              <a:t>th</a:t>
            </a:r>
            <a:r>
              <a:rPr lang="en-US" sz="2800" dirty="0" smtClean="0">
                <a:latin typeface="Gabriola" panose="04040605051002020D02" pitchFamily="82" charset="0"/>
              </a:rPr>
              <a:t> Grade Students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263" y="5007191"/>
            <a:ext cx="7079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Gabriola" panose="04040605051002020D02" pitchFamily="82" charset="0"/>
              </a:rPr>
              <a:t>FREE practice tests </a:t>
            </a:r>
            <a:r>
              <a:rPr lang="en-US" sz="3200" dirty="0" smtClean="0">
                <a:latin typeface="Gabriola" panose="04040605051002020D02" pitchFamily="82" charset="0"/>
              </a:rPr>
              <a:t>and test prep at collegeboard.org and khanacademy.org </a:t>
            </a: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://brandywineschools.org/cms/lib04/DE01000691/Centricity/Domain/1274/50years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9" y="579796"/>
            <a:ext cx="2067882" cy="11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1.squarespace.com/static/517fede1e4b0809658b2e697/t/55302b98e4b0ba7d377044f1/1429220249979/k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21" y="2672387"/>
            <a:ext cx="1707279" cy="17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9" y="2238581"/>
            <a:ext cx="2250023" cy="15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6000" b="1" dirty="0" smtClean="0">
                <a:latin typeface="Gabriola" panose="04040605051002020D02" pitchFamily="82" charset="0"/>
              </a:rPr>
              <a:t>Email Address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Gabriola" panose="04040605051002020D02" pitchFamily="82" charset="0"/>
              </a:rPr>
              <a:t>Your email address should be appropriate for distribution. </a:t>
            </a:r>
          </a:p>
          <a:p>
            <a:r>
              <a:rPr lang="en-US" altLang="en-US" sz="2800" dirty="0" smtClean="0">
                <a:latin typeface="Gabriola" panose="04040605051002020D02" pitchFamily="82" charset="0"/>
              </a:rPr>
              <a:t>Most college applications will be done on-line; therefore, a professional email address is essential.</a:t>
            </a:r>
          </a:p>
          <a:p>
            <a:endParaRPr lang="en-US" altLang="en-US" sz="2800" dirty="0" smtClean="0">
              <a:latin typeface="Gabriola" panose="04040605051002020D02" pitchFamily="82" charset="0"/>
            </a:endParaRPr>
          </a:p>
          <a:p>
            <a:r>
              <a:rPr lang="en-US" altLang="en-US" sz="2800" dirty="0" smtClean="0">
                <a:latin typeface="Gabriola" panose="04040605051002020D02" pitchFamily="82" charset="0"/>
              </a:rPr>
              <a:t>Be aware of your social media image!</a:t>
            </a:r>
          </a:p>
        </p:txBody>
      </p:sp>
      <p:sp>
        <p:nvSpPr>
          <p:cNvPr id="2" name="AutoShape 2" descr="Image result for googl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oogle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oogle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www.gstatic.com/images/branding/googlelogo/2x/googlelogo_color_284x96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" y="4000499"/>
            <a:ext cx="2688996" cy="9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likehotmail.com/wp-content/uploads/2015/12/Microsoft-Hotmail-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4709071"/>
            <a:ext cx="1981200" cy="15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hotmailemailsignin.net/wp-content/uploads/2015/12/Hotmail-login-hotmail-signin-outl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0" y="4100619"/>
            <a:ext cx="2495084" cy="13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2" y="185964"/>
            <a:ext cx="9021138" cy="6280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74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36" y="2142299"/>
            <a:ext cx="4419983" cy="2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3771" y="216540"/>
            <a:ext cx="779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Gabriola" panose="04040605051002020D02" pitchFamily="82" charset="0"/>
              </a:rPr>
              <a:t>Questions????</a:t>
            </a:r>
            <a:endParaRPr lang="en-US" sz="5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</a:rPr>
              <a:t>Your School Counselors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40229" y="1737816"/>
            <a:ext cx="822960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18CE"/>
                </a:solidFill>
                <a:latin typeface="Gabriola" panose="04040605051002020D02" pitchFamily="82" charset="0"/>
              </a:rPr>
              <a:t>Ms. Herskowitz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18CE"/>
                </a:solidFill>
                <a:latin typeface="Gabriola" panose="04040605051002020D02" pitchFamily="82" charset="0"/>
              </a:rPr>
              <a:t>L</a:t>
            </a:r>
            <a:r>
              <a:rPr lang="en-US" dirty="0" smtClean="0">
                <a:solidFill>
                  <a:srgbClr val="FF18CE"/>
                </a:solidFill>
                <a:latin typeface="Gabriola" panose="04040605051002020D02" pitchFamily="82" charset="0"/>
              </a:rPr>
              <a:t>ast Names A-F</a:t>
            </a:r>
          </a:p>
          <a:p>
            <a:pPr marL="0" indent="0" algn="ctr">
              <a:buNone/>
            </a:pPr>
            <a:endParaRPr lang="en-US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  <a:latin typeface="Gabriola" panose="04040605051002020D02" pitchFamily="82" charset="0"/>
              </a:rPr>
              <a:t>Mrs. Bereskin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  <a:latin typeface="Gabriola" panose="04040605051002020D02" pitchFamily="82" charset="0"/>
              </a:rPr>
              <a:t>Last Names G-O</a:t>
            </a:r>
          </a:p>
          <a:p>
            <a:pPr marL="0" indent="0" algn="ctr">
              <a:buNone/>
            </a:pPr>
            <a:endParaRPr lang="en-US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abriola" panose="04040605051002020D02" pitchFamily="82" charset="0"/>
              </a:rPr>
              <a:t>Mr. Turner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Gabriola" panose="04040605051002020D02" pitchFamily="82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ast Names P-Z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385" y="2244002"/>
            <a:ext cx="4049485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647" y="32626"/>
            <a:ext cx="814804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Gabriola" panose="04040605051002020D02" pitchFamily="82" charset="0"/>
              </a:rPr>
              <a:t>Graduation Requirements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86" y="1565048"/>
            <a:ext cx="8255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53" y="4942115"/>
            <a:ext cx="2387433" cy="13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gradu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86" y="2544438"/>
            <a:ext cx="1603450" cy="13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4593771"/>
            <a:ext cx="6858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018495" y="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latin typeface="Gabriola" panose="04040605051002020D02" pitchFamily="82" charset="0"/>
              </a:rPr>
              <a:t>Promotion</a:t>
            </a:r>
            <a:r>
              <a:rPr lang="en-US" altLang="en-US" sz="4400" b="1" dirty="0" smtClean="0">
                <a:latin typeface="Gabriola" panose="04040605051002020D02" pitchFamily="82" charset="0"/>
              </a:rPr>
              <a:t> to the 12</a:t>
            </a:r>
            <a:r>
              <a:rPr lang="en-US" altLang="en-US" sz="4400" b="1" baseline="30000" dirty="0" smtClean="0">
                <a:latin typeface="Gabriola" panose="04040605051002020D02" pitchFamily="82" charset="0"/>
              </a:rPr>
              <a:t>th</a:t>
            </a:r>
            <a:r>
              <a:rPr lang="en-US" altLang="en-US" sz="4400" b="1" dirty="0" smtClean="0">
                <a:latin typeface="Gabriola" panose="04040605051002020D02" pitchFamily="82" charset="0"/>
              </a:rPr>
              <a:t> grade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138" y="1368524"/>
            <a:ext cx="76962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u="sng" dirty="0" smtClean="0">
                <a:latin typeface="Gabriola" panose="04040605051002020D02" pitchFamily="82" charset="0"/>
              </a:rPr>
              <a:t>18 </a:t>
            </a:r>
            <a:r>
              <a:rPr lang="en-US" sz="2800" u="sng" dirty="0">
                <a:latin typeface="Gabriola" panose="04040605051002020D02" pitchFamily="82" charset="0"/>
              </a:rPr>
              <a:t>Credits Required to be Promoted!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Gabriola" panose="04040605051002020D02" pitchFamily="82" charset="0"/>
              </a:rPr>
              <a:t>3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>
                <a:latin typeface="Gabriola" panose="04040605051002020D02" pitchFamily="82" charset="0"/>
              </a:rPr>
              <a:t>English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Gabriola" panose="04040605051002020D02" pitchFamily="82" charset="0"/>
              </a:rPr>
              <a:t>3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>
                <a:latin typeface="Gabriola" panose="04040605051002020D02" pitchFamily="82" charset="0"/>
              </a:rPr>
              <a:t>Math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Gabriola" panose="04040605051002020D02" pitchFamily="82" charset="0"/>
              </a:rPr>
              <a:t>3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>
                <a:latin typeface="Gabriola" panose="04040605051002020D02" pitchFamily="82" charset="0"/>
              </a:rPr>
              <a:t>Science, or Social Studies, or World Language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Gabriola" panose="04040605051002020D02" pitchFamily="82" charset="0"/>
              </a:rPr>
              <a:t>9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>
                <a:latin typeface="Gabriola" panose="04040605051002020D02" pitchFamily="82" charset="0"/>
              </a:rPr>
              <a:t>Additional Credits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844324" y="3660775"/>
            <a:ext cx="792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Garamond" pitchFamily="18" charset="0"/>
              </a:rPr>
              <a:t>Credits are earned when you pass a class with a D (60%) or higher!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Garamond" pitchFamily="18" charset="0"/>
              </a:rPr>
              <a:t>Ask for help from your teachers if you are struggling in any of your classes!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990600" y="4962071"/>
            <a:ext cx="6510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E</a:t>
            </a:r>
            <a:r>
              <a:rPr lang="en-US" altLang="en-US" sz="2000" dirty="0">
                <a:latin typeface="Garamond" pitchFamily="18" charset="0"/>
              </a:rPr>
              <a:t>arn Additional Credits!: You can earn an elective credit by completing 90 hours of community service and a summer work credit by working 150 hours over the summer</a:t>
            </a:r>
          </a:p>
        </p:txBody>
      </p:sp>
    </p:spTree>
    <p:extLst>
      <p:ext uri="{BB962C8B-B14F-4D97-AF65-F5344CB8AC3E}">
        <p14:creationId xmlns:p14="http://schemas.microsoft.com/office/powerpoint/2010/main" val="174367230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It’s Time to Start Thinking About Life After MPHS…….</a:t>
            </a:r>
            <a:endParaRPr lang="en-US" sz="36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7039"/>
            <a:ext cx="3282237" cy="262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3299" y="2210270"/>
            <a:ext cx="31774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Gabriola" panose="04040605051002020D02" pitchFamily="82" charset="0"/>
              </a:rPr>
              <a:t>College- 4 or 2 year</a:t>
            </a:r>
          </a:p>
          <a:p>
            <a:pPr algn="ctr"/>
            <a:r>
              <a:rPr lang="en-US" sz="4000" dirty="0" smtClean="0">
                <a:latin typeface="Gabriola" panose="04040605051002020D02" pitchFamily="82" charset="0"/>
              </a:rPr>
              <a:t>Trade School </a:t>
            </a:r>
          </a:p>
          <a:p>
            <a:pPr algn="ctr"/>
            <a:r>
              <a:rPr lang="en-US" sz="4000" dirty="0" smtClean="0">
                <a:latin typeface="Gabriola" panose="04040605051002020D02" pitchFamily="82" charset="0"/>
              </a:rPr>
              <a:t>Military</a:t>
            </a:r>
          </a:p>
          <a:p>
            <a:pPr algn="ctr"/>
            <a:r>
              <a:rPr lang="en-US" sz="4000" dirty="0" smtClean="0">
                <a:latin typeface="Gabriola" panose="04040605051002020D02" pitchFamily="82" charset="0"/>
              </a:rPr>
              <a:t>Employment</a:t>
            </a:r>
          </a:p>
          <a:p>
            <a:pPr algn="ctr"/>
            <a:r>
              <a:rPr lang="en-US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75" y="5101822"/>
            <a:ext cx="849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Gabriola" panose="04040605051002020D02" pitchFamily="82" charset="0"/>
            </a:endParaRPr>
          </a:p>
          <a:p>
            <a:pPr algn="ctr"/>
            <a:r>
              <a:rPr lang="en-US" sz="3200" dirty="0" smtClean="0">
                <a:latin typeface="Gabriola" panose="04040605051002020D02" pitchFamily="82" charset="0"/>
              </a:rPr>
              <a:t>There is no right or wrong answer as long as you have a plan!</a:t>
            </a:r>
            <a:endParaRPr lang="en-US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600" dirty="0" smtClean="0">
                <a:latin typeface="Gabriola" panose="04040605051002020D02" pitchFamily="82" charset="0"/>
              </a:rPr>
              <a:t>What are </a:t>
            </a:r>
            <a:r>
              <a:rPr lang="en-US" altLang="en-US" sz="3600" u="sng" dirty="0" smtClean="0">
                <a:latin typeface="Gabriola" panose="04040605051002020D02" pitchFamily="82" charset="0"/>
              </a:rPr>
              <a:t>you</a:t>
            </a:r>
            <a:r>
              <a:rPr lang="en-US" altLang="en-US" sz="3600" dirty="0" smtClean="0">
                <a:latin typeface="Gabriola" panose="04040605051002020D02" pitchFamily="82" charset="0"/>
              </a:rPr>
              <a:t> looking for in a post-secondary school?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Location / Environment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Academic Program 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Housing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Athletics / Extracurricular Programs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Academic Support Services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Study Abroad </a:t>
            </a:r>
          </a:p>
        </p:txBody>
      </p:sp>
      <p:pic>
        <p:nvPicPr>
          <p:cNvPr id="3074" name="Picture 2" descr="https://d28htnjz2elwuj.cloudfront.net/wp-content/uploads/2013/11/University_of_Delaware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0" y="1219199"/>
            <a:ext cx="1883229" cy="2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OQAAADdCAMAAACc/C7aAAABPlBMVEX///97AHv//wB3AHdzAHNxAHFvAG95AHx2AH1yAH9wAIB1AH5sAGxuAIHz7fPt5O3ezt76+Prp3+nQudC5lLnh0+GSS5LKr8r38/fBocHNtM3Xw9eqeqqtf62whLC8mby+m1ShaaG0i7SJNon59hSgZ6CZWpnZx9nh0jbGqcaCIoKOQo7p3izt5SeGLoaLO4vOtkf07x2bXmuDJnejbWbZxz2mc6aWVJbBoVLGqU6odmOrfGHSvETr4irf0De3kFmMPnOUT2+yiF2CJHiPRnG3kVmXVm3Kr0ucYGqINXWhameqemKSTHCGMHavgl/h4cEAAADg4KvW1tZiAIX//8ng4Jjh4dfv74v//407ADv//2Pi4r3p6eP//0D//3T//6rh4Ubf317//+Tf34bi4nb//8p5eXnFxcWenp5AQEAby3r8AAAgAElEQVR4nO19CXsbu5Egm0CfbN6HSOqgeUpqyZRkW5QPWbZlS76dec9Jdiab3Ukm2WTm//+BRVUBaHTz1Ok337j8fRav7kahCnWjkMn8hJ/wE37CT/gJP+En/ITbheKPHsBdQaFQL23vrtW2Nhp2Fz+ZbHTapcIPHtYtQXkX/rcd2+YCGGOWNcYvQsY4t0OrsbX+Qwd4Y6i3hnYI1ALcLIvZti1eOGX4rmPhRwJvztZ+8DivC+VSreHYnFmsJt4VawI5Jvi00HMsXsJfAN6stQt/nN6PHey1oN3oA36CMwUJGXyyzcW7PryqOqwFf8uO+MRuZspA0PC/oTCq2pYFWInlt8GRcOvw9gC/7Nkj+FOxgYTixQSI3Elc377vAV8NkEiAEqsDWk4hs4k4FQElLoY/aWbGm/I3lhWJFxuA5NC8yXbIer9ZudusrIW43oq2YEmgJBeSMwqbkm5hJnMSqtG3ALcT8eIEXmya99kVcxSOtu97+CtAecKFoKEV2LTtArHhlsCvDp84yJwV267L32/B1xviBVAUpZOGJswIcyb3jMFyqNiMg7DhuLpChvRQOlEAIMkE3lK0ZjIjQFIo0Q6K17p5rxoKXmCKjco9orAcQB0U61sOCEzQi3IZOk35vY1aUTCw4sIxfLDXayAhG4l7IY49oU1LodOv3icWi2GNk4AsMA4ypA4UgLFqwkWAUyQoqRR/iFijlWAncaxyNTsVuEN4XzgshQ2mRj/eUp8NgSGVmkeMK02NZAFJe4D/pUTMHmCPakZIJxYOMz8amqQzQA9E5dR3ID+tPfkGZKggazuUc1AHJCMk2l7ysgpaCYR4hzcKgqRr0Y80FgpRSGsGZAWf1HZ310r6S6U2EEDO8N1Mod/ONIfrUk02kJ5OcnZAKqMCFRDRmrbZDzT81sQYbRSAaLaBX8F52FWq0FyUiCSxaivsSjXZRaHLE+yK5h5H30VYBcSrIJWjHyNoC3toujmIE7oZBMyR42kYBluPaW0YcfF3k96PWFpJIpNzej0KSbXA6rZ+iABq2YwJP1FY4MBSHR5jKfFGFai0Q0+aBoKzOW9LyrZJJSaEK04TGUCFkLi27limyr0/qIyFddMqZIot5qAkjExakvOP5qtNv28pUduzkYWRXvVMiadohGtVskLPIf5GlYqz1UkLtzsF4RZaXCr6Fj65GRm0lBaqEy9KNGzGnQkoRrtQwV+Jr8ogeWxjuZ0YIpkT19bQawPqtkN2fxZtCRFiYFwW4gW1uye4l9OISLM04GUHEB5zigNAAISFmWqIVoCw3MaWoUyFmeRIs15Am0RqMYy25OJuc8sZNjP3Ax2HRI4gUiM057ZZqZdaY6Z0eYeMUIHlMLSdMBqPu8NJbdLIFNq17p7lCF95A1laGxBo8DJ6fUD8MA7rQyWaxRSESdfzDmGyTryJ9tzUt0KqosTY7iP1QqEPCsVZDqJQ8fXhHnfigU9iK6kegiOWaTlDJDcomorN+40Z97l1kP5CTTKsMLw25DcVaf2ANEFRWHO4Y3V3lyq4ckWzYJdpbp2gb1oIeRntXFvMyJgkUeuuIwfboXTz0OJ21qPYT2KhXJ9Nm8Rrfdi+qoMP7ErGgdQfDWFSKbto18HbCt/kbll2O6RwlDQxLaFHGHBtptPNbNv8BEmyxZxrx1KZUkAjXOxr4UiqIitTcOTKOGH2XTrUAkcdjqnRsuzVLL4FZKyItcjszXZrj/PRTZ5g8ZP1eteB5zQdwawZacbvSTsZlig/uTEu82ANBXw3o58F7pPgXPHJiE8wbAFawukuvMtiKEYcY+sY2mvgIkTLaWvNkVN3gDL74I7sgpZDOlxKmgr6vdJfGDK7DBabMPMm9fm3WAWqDdvhaNj1bCQY2rlbjBNaXSbd7Zs9ZR7UQouZWG6hbUbSpoHamrUWXH4FwKVt2YxsoQaSziYbr4erxG6Fd5JCaa1lqkIrmFiihA1hIBiNE4LvFp/XEYxiI/EsbbsK8etIM0R8c/tRy46DeiuBZV0zrFDi7LbntiPcHLQLeGwOr+MTHXQ3t/htZxc2bWk2J7BUDDvhlj264VKchsIezhuqSXKjMWiC0jyD8ojfqiG7aaP7B0CqQ2JJQmDMeHSbnKoBeQPUJENhWyCRQMIbFfVtSp9NnMGQsIwMGUv+7N2GYEBN2siYtDilJqH53Vt05ZWgFpJHjFh2KVgqsQTxzvt3Gn+pCbZEqT1GKSsjBKhJhPV/e8LnpLeHiNnrmT1m9zZIjIPyGAor55b0xjxohYTYCdGOtGUVmXXYvl1B0JfsISw3MY3kT+6WapG9t4IRfjPrpMQqmW3yPC2HBGqTnHB8fZsilrCU0aiu9PTtg/tJmE5CYiUZvsvsxWmiXnhzmRcLacKS0/qTWI7vKRgxRMlnOdJEx9igtLUiFfe6AWxEWscTltJ9RB/+/sKEPSdGi6xmFewUS5XdNC/dZ/a4pF8bWB7cJ47gWcZeHioxm5hoE5yWmymSMjF/Qy4FA8tSeK84Ck9TcCzJGMyWkF++y4TD0jm4ESULYpZsx7FDhY+BZffgRmO+OhSZRfYrag/wxaosdCQH3wDNPcZ3hfhvriuVi1U3YnFs2jMFd7PaG/VtLv5Zo171yg8ubrc2NzYmW632TFFSxE+bTHoF1Sh0eqScmqPr23clh6fFc5OwZDMiHPXe2OFMZQsEDzjR5urSvbg7YjbGnhmwj92ozdHz6F3y5nqMIqTCeG32r5dDj/GpzwjLaRx3I9vIhihM7dUqcpq1yOFs+toZ7ELh527DQBEL9ezrMuwWs6f5phnNwLHH+RSGcqxOd9nji0Nnen7o2pM0OYshTXK4EaO4zbisCboO9FJJciFryyDc4rA+QTtNheRQF0f2yxvh/KsFmklqYpyJOZN44ppdCj3Z1zTVhZPDItOm2RKGa5M5SRybDXsBijjvC3L+1YUTBAglV9uWGJOZ9GnJVULh3+sAWhZGVKNgO81MIek8lmasRctycznPeBvOK2kdmhPkeunb4BT1E7bjyMy+1FXC0Nlk15U9G6h2JzHLqmx+DNVw1sD81+9PPwXGBynqSyibqVsruHySy80iJktIhkhPWHniyHkYVyBufz3ZUyYznGlXo89SAfqOiaPrq+E+ywp4Zo54VlS9mOBzti+ueapmxjW/Ssg/TdeW5HSGM1+0ryt71qUwi8j8r9gsOdYNc5i5xzuEpf8+i2CSckZkv5iQyDm66Jguci+tBLunIoHNMib0CccucZpj2des865JLDjbqK63mKUTdQgTc5jBRTb7CAjgviEcd3zLhDQti0lG987pqm+InP9ycGnOURLLtt3YkJwqTAeho6oZytBesxJP8yPDTDk3b5PE8aUY4TmM0D+j4T5NLTCekFjNlEx232UN+gfixaE5SQkstx1Lcqq924MilHALSonYtSu3qknpaXzTM4fpXWi8fDnaJ0gT19fSJOHDj9WVvk/rT132Qbx1v8Kr9+YsJS6mhIjlCE6FuhKn28yM2E1SXYW92CAxn9RJkMLfgWGdBbCc5Ghfw+C9r0fZB4rxbGOGJBe47vH+a5yNYBAzgPsIXyb4nRvSByUij8Ae6lsY9N12nET585WhPnLQdLYtw8pK6Q45xK+ulXsgkQQ6eMiEryRJYtlcUVe7R+L7N56eJlrK/iG+fJyQsZZpA3AqMSnvcco774Y3jjaV12uTSc9cFvUYR1T7EsnDnOUfxxTx3tLrSI5WlyhHigFO8fu34hbeZ2NR0qtLlGPqOYlsXSTjyv0TqR1vrzRfmwWGisufgrgJjnBYg4AkkOBcQRDvsWTBQ0VKGajYVcz6WiL2WNwiL0lpaWYAJN0nmmnNCue6Q5XgqWhn8WY8i7AZOoz1R721KMbxLHsMDLaflfwa4N/3eTBhJArZgVJ6dry9J17JAO/EPfKHEjV1MxdX5zeNJcf6qBKAkD32DIRCZ0WuPeitz6V9RHzDTRyRwRSTvnYfw5+HecuT6l3A87wmBkrAqr4+90r95kHetfKI3HNPySBB/5xA/EVMyz6Dqi8etjJlobT5cDLpG3KiWEvXs8+FUDj1bDTb3C05YHx7ep14SIoXntLlR4H3HP4+8vKf5Uiz+6bhjQbmQfw+50qqZR++82mCnuYkgR8Gcq1/SFvuEF8ClhfTHTtybVQDzkqhYNifw+1wTn3phLlvTs/f+T4h6j4dSLp9osXnM/jgZZ6psWdf+qaMhOrWimN84ObP1C8PvQD4YeDLGRMr2XsiF4Gc05wfuCoMAPzLu1KpbQ+pFi69JWoOjIShVC1W5oSlhYYKYJ7PXrEA5jfnw4C+5eRonubRNn/iH6mRZ5O2NiQweknnzFckzx75qHGOgw/49lSIarjP4VuUsl7gPXm2k/3iSqdqN1RJimLPik2WVSKlZZstLOBvcVcK+P1zlJleXsjCjzn68BBF5OB7jONx0oKFlE2K97RiFVh+BwYY5MkWeOUFYlk/85AVgugCmeO9r1KvBaJDea0fWytCl88I2UwB7JSyRwvy/8yiZZfVyjonpMOH72c0yocwumM9bLJ7kNPkMHYLUv2olU0rUU4J3tpHGzEb5V9kDy26Tsnho8Cwn1tWqzSyuYFhrdDnK2SE+/hzbm/MCycOmRWQCs8KNnJ9tFZeD45pqBdAw2d60PsfSWbk/CfHciSTNo0q9+pNQAh4XzTDZl/BS2Lg9/7O0UegIkxGXn7/0VWlQxlw6hk3iDjE0g0WzRl4DEVHX8N6swiPUkMuo7zlvj26gLXpCj9ZCxA15KPjRwFSK+eCNjknfLFGV1whjKGjBz4Z8blzzd9gSiBfHr1AtWJ5AZgDEskHOXPRVbRJEjuBk1khxhT0GDPmJupMaUwokVeWSt7KCYTI8/M/ZJNw/DWfc4lRadHtJ5xo+eE5TYMXRC+OUjcYfAVCBx8eZt8HEskdULg81veRGudaX6Zm2nbSHZwJFhv2uMEDTmM30xrHLrcU/7lviKQU/4fAVN5Hc5SDL4GXywmN6gaPFGUT4iYvf30Eto5wRjwvf5HAcQfQ9yx8wrcc6ssBreLYhgU/i/OtCkw9mxSLa32e3oMxA0o21HpuD+0YT2EZ8NiAmsjPUaN9V/bKEVjYrhtjeeT5/ocHhw8+vX0XC6EHhn+orVYQn4H/8cObnO8bEgjtwpg9PiIlySdTZb8ZrATrizdlRpVpJIOWUbKst0C2G0ZYO87llrUeB4v8WzymdyAgctoCeJ1/Psim4aHBr7HNB1OC/wv+fqM/usAloI2+o+/iv3M1SXE+8gSKjCvJ8L2zrEShMnIsuR2j2RorPOOlvqbv57p67PDfK5hkN3hIH51+11LIhI+xXRBMz4HA7LsU22KpwkJ9EX+1DzpYo6ElRamtPVs1MmeFapT6nq22xmWKW2hJGMWPJzF5PRmUGcDqOqYBuBYR5TItRGgyDjW/up9mTUL2WPqf52RBeHAb9ct9jWPSdOsQc4XVA8wFzY1jJ6E0NtRpaWJOXFO6yjjYHHpSO25O/K8saEnfKRx3nnj5IP/YWJJf89HrVw+nsMQr30u+xuBWnhbFwxzNYoq1VAwe9Eatz/q965VqDHnsvUgfKXeKM+29/mp5PlitT4QUleP6OINAg8t82o8QvxcSNT+ToKeaZr4wKy79d89Oz/YRP1cyfOxqlOSW2huWobTjALqSrZ4UlIiZf5o9+x5cfglyaGTmnkwzoT8zyYF3svanfv4yTyQTAho0x/ucm8tRSE+YHkRjQ1UijldJ7VcKSyIlpHwhevxWyxDBrR/OhRh5+ODb2RfxafA+Nein+WnkYormn6V+PgCb1v8QBM/P9i/yz7NH8eXC+qcXRrYCKkKvVPTeCm3HCbG0q1CtVqfMI6lAvFfS9sAHn5ojBJLlkyvydBGO8PPjxM+zl56O1sHVKn4Lz31OUVnLUhs3MmCHmq0Yyu1et9tZaNeBf8Cg4UF5FHLObb6ZZPW6XJIwhBfS8n6QGCEGTV+bn4DcdYWz608lrCC9B0POvTR/L1yp1B2yer1npapKRHAPQhD+JUSsR7FTZ9GejU1hOXSKoF2lpkgJZOk/kNtDT6b4R3ZwKoNWIJF8zYHi47yXCx5fnO7sPE16z27w6dnhq0e+QNS/iJXmka8fkFU8MqD5Qd9HRtWN6pNKM1PasrAK50TpygUJLkF55PWmEZ5IxGxrhDupfJmqECLhy+VjP/8Ux/MOEdG+/svzJ28+P1WUem2ada50EA8/MD//VrPsJYYbaJYucy9Oz85OH1ySDY+etMwixZZdpr4hHCbG6no/DmsIk3tujajwgYgBJB3tiPGEkSSFq7RWVMRYDNjNIYPteMRMpqliwnNt1yWteYO56RcBiuijPLI5+TJyqe9LJONkcFMMFylXJo0JdQ19Pjf+ekJmq5wQC3JELW5Ia5VnyUkaxIGNPBqZLzQO+dkoZJ9JIeQ/mv29Ftq5x0D+nVzM4TLAPqBnmJ7GLiPubMfmeY3PDeHsYYpVJl5ljfABNxLhfctEMqtG4HnAbad5dA2RmDrknwb0LSz/25yvcd4oDJg/hw9iDs/rED0OzjDKJpIBR1RdjTzJ525ZmzDeXevJBSk9j5GJJKXbdEyG8qU6jXX26p0fWBdoJ+Rn2d8AIGyDeTjiCnBfW4JF/eALyp0LZeEpB4WeaQbb9ogBqYkK9W9a4FPWQ0vHTFRleYJdJZJf5POkEPAuTrXZArhB6Cp3kZ0DZ3kpo2bNANwwEH8PD/UdT4mWOaU56S0z9D+nLg0lKnAAhE/YAp+yo8Wqyn1vMFPwpJCUD8SQ7+Wpph36Gm52HhynTZwYIBvvGWQ+u7iUgTAdyJqB5AnF54hbhSVTbrB0xUgCqkRJJp2t4gk3mX8KyUexXHBz+S9y9k1VdyUYYDBAyayzb5Ef2/3anZ5GssZYUYlLYcWWoDvHqL3IYl/fEm4Z7A4s11sNO1XnlEbyQi5K1/OEygdf8OHFFw9XkTd33c0HrIlxP7w6BTx3vhuiVZdNaCSNNSn8P66WWVjJFMLJyrvG6iH21kvYvuQy6xIGaWO5jz9cXLx6KiTs8Ze8zgX5s9BYDORHCRsw/04IneN3Xj4fSGswp9exNyVdM21dvHHV8o/yZGPzpNEYm7wt9aQe/ydK9st3g/Mnl1YgaIpukX88hcQSeIjqxcNQ63dp9AweUsmTpwUZCbuk9NyGUlnOndFt7BHpJYwBPfWX5kiff3j2EuTrPKtnPmDpiHv+MR+cnw0GSo4dE5IqMyH1JE8FOertXnt7Nce5WFqrqSkqsm4nfZnMgusglLRfcpep4UKs3H17VSRxaj7HAXjCUQaPlF+ivGZz2TWnWzXshjOL+QRWYhVyO9Q/ExzgWCdmfG9bIilDM2hHekFgeV+Tw0VXYZ5pNxdg+LmUxy3sQC+xJqRuTqQC1kKzZKJcLlcqo3lpH2zMMNSTUhlhkzzzFwXSo2q5AS7et8GR73o6snP4+cX7M2Rjf2ZUcj7g8IEtd2LtI3D0vz3HbIF0ZWTAzzaH1eZsa3PUEAIE6nAcx7GFWzLHpRyr3Raa5k6qy6MsaFCiDotYxN+Xr/P599mnn57t7Hz1leCZIsoyIE/Ri/K+jw7pzll2/7sHJixW9kjnUjrNiUxrCXo6MCOJY8XbLNNwAFsHM10q6UeTp8aSBYPUyEkHTWFWSQgNjr9AOjEIhMbUZvuDmbjMBTOJ4L+Lgu8vsx/fXSBVczH3kG+ZbD5Zn1EAP89tPsDE0CaGzTm1cuQpJFsqWocAaSqXyQUqxMXT148fP//2NpBOpfAJn61IzeP9OJTj+UI7iunaF1MXo6/kgHQnE4UsM5GcR0npcAgj0JY+aYMnkZTZS2WzYWrAT0eI9yn8A/VxX9P5vDnw5FLRyPPOd7KDs2MjUvkJEJNqS8qdZIlHHUo5AGwBDoV5rDmp2APlbsdMOkohKQ07pQMxrepGU2N+gJ8LYfQm/3LqyxkwACcaKzy0PjRwzBmff5uxJKFoeWu3Wm3XK/VKs4zqoBrO2fNzwPoNgBPL6je6mwK2xil2pWZJel7RorZygPKR6VuQCPSgcjA3lQmYgeM7KBKgex0anx+BxqSUQV5SVhp1yTKWZhim7YBma05KxCghspS4SiOp+FXKugfIPegGvfBfPDs8PHz16sPz0+ee/PjUx4LmxXDMPBAriEzu2WBnZx8TrvsX6AhQQkKGS2QpiZMy3+qrJwkSSCpcU0jKCIh2RC6xihen+XU+B6llTxjYNN+AewA1Ea8WmQWnb4XG8bUp81YoED8QNwoCtCbOKA8trSBat+n2kymothZs5+6vgqRMUAZKMDzyIf+DL18FOdcMrQKSGD73gufz0HzmglL1H2gkFbj+W1zOoD1dxaxkwk8ZrimIhOV20irNTsXaFsO+8wZY6S0SKpLiarH5zNe+4+DZh0hQwTWQzF7kUZ4Eh2n0AM4oB4gFWAONJMTb8x/lGv/sWbnHal1/ngqfI1QOkqTogHyd0xgk5L1K1YT22njaBKQCFSsWm099iHU81HWAp2+kK00G7f5bXEdB2ojPQvEkZglkwF2lTILLi8MzTXlLlddlsyr1w9K297YdFhOrsnzA5rH0xt5UXGQy3XNL2q9xPELIfsjPfI/1PkWddaZSytooFcAbvKNUrrpOIukN4h+gpPH0FZKQUzt52tyyHW41uhut9nYFKcjYTdo7xWF07RQfBaAq339XMR7pAmo3U0bavVR6VoaodIiW4sqxDjmEFPNrN056yXz6dOmfKkhk2HjKDqOoO54i99VAbVqJ43E7eSjT+BQElzSg04QzrysI/USY7oH6WLlkJDmV/XT6OGAQbM7HFrDKMk/x2+bUljhmzWvyVJ7lWs+ICal0c2ycHD2Gso1vgetjEROZJVLmaiRzyTBlTu1TUrXY5/FVO9/End4Oske+EaOVszItCqXbkISpnXMSeDisFJOw3Z8hpFSVoywjxDV1+FV4j4eBa+Xcwx2ZtJE0keLCf++bHuZ73/sWq1O8hWLywaUw8UHiHvkfY6vwpZS+4XQyfCwYFU4kMb2tqd3YekJgQ5AGsHb5zPIm1bEW0Rh8P9cDeQiFWTk/xc5oYHuvsx8CIyn9IPhGosZXDCEVpfdWTJWL+/ZOEcUdWtuMmHWWx2+H65lypVJtdSbDPqE7t+q1Ba2Nu1sAvbVqzWxokgK5lwCLW7I5s3Twq7YGYskvGM3Pvxtkz8zM+4PvD7PHeT+Xj38mL8QKiNgJOcxj6uWdZO5ZdnczyW2FYr3H5m3kLnGuFUalqwg/q7BC7c/B1M9TP/dRi/2XOp0XmNGPHRQugRGlfACydnB6aNjv33SNSBBz6Xke0yofpEftrLSpv7mHp3TMgnKoNjDvjlVJN3NmVo9gTD6C3S1ZkHpunBRQSM6q5zk3nMRX0+70Q2UOGCUDlz5G/T7L287PrRpQ2nSsuUhKKMb76bk9mcPaIzkJgCU4srpQ5Z3k12BGbHnfyI88m5Hb+6RiA0p1vmQecoTCkfVnjyYBDoQZF3f739bVkcyOWvPrDSON5RGmJwK5ttQ4Z1hxiWq0WRa7stGVcoIyWrCsFI6rtXDb2Nra3N1tzf1puRPFfDqU7D/bb9F7rt0cRTu86Hjw8uxSIpmbl4RdCE+VYMaVihUG7oejd3r/5Wy2ulpnpfW4rQHbKpZRU1bnBUuaeme5xMv1A7XfU+8tuyp8kfcKvn75JPcFuXrvzJw+UcV5+3TmQGwDMh6GDmnKuXKqP7cNwlTl2cqgan3chGdKvDrHFW4xO/VNs8SG8+vnwCNm9sEmqsqa1CLpW8QwnNMqIk4mXhkGb+fM2/z9ykIG8nC0C18XS7u94RiO2QkXVC+Ln6v2rHWlKedZgRmoxZs9ovkVA8vgdA538MbcUdOhMty2ImzDTjdYtPeuWqN7FWosrjxbsGOmMqtBjbWgTmcJnM8uNmTh/JLr+ix2WmFXWjUusuf25uKtJOuNUM4eNQuS13nRSgHXJAx01Y7Z9YSx8GRBclWYn9PzPH+JwRWNSmEzJqJzsEpB93qnCzGwRrezXiirkjV3dlRnERwrOcqitY0+nXPIbd6Y3oBjQsQbxgYPnGlmTTdLMq8QjogmIr/WiU976vpgOhi+EC7yeqC4Zoql6nq1vnQ/dnUIjfF7uPOORyeTznpxY2EpKLVtuQIRZ8FIGYW51yk0jg0WPvv975NfvlZmzTXbmTYbXPmQld7Cjc2yoHXpSlwIXYWlnyy9os2Rim6NP8Vv/t/vs5/1crx2E/VauEA+GQDb2G5ARAm6t0uyzOUybyD5wKzK/tOfdKE5nKb666+/NsuZP1/5uXWOLeILyyzckDu3cPZaTZavJcqyzgLfRDJnbszSGVhsGvvnf/zzn//I/MvVn9s8cKLt4jhMh/1TMFrgeFwBJJaJAvWvbhJJ36zQlx6abIj1n+V//uPX/7rOgzdDvsrewtsBqnSLa7ewJjmJZKIGhpws1TVIIPnP//rPaz0Ytudcs4/U1WFqUX50U0haBikpbKlT4H8W/3799XoPFrJz+X7fWwLKfsW1Z4dG6wy1COM4LMVc02nH6wFPt9W7Q0Akda3kIM5jxkjmztU7Kum4naNr6lt30pN9JlCcXWVrMGKQRlJnOanc4b7kxS3CtsmvrxCLKSRVBpkCKL+dkyZXB9QiFJmU3eimkIS4elYFsOZV3twpFH73v/94E1ncIFX57ejsjTRLAcn/gybrn/4dStZYaHnsTHaPWpYkvwMo/4IBs8Ffr25cKZApaS/QkShE8j/gvv/394Bk+C8Yp/K8EGsXb2RpFX73yy9/vNpO0WYcvf/DdR+7NlUMFjxMs6uEf/s3a2nMeyH88S9406O/XQHNsllh9Ms1Hzxd8WbuSE8giXADFf4HfdvB6pz3i4FjdnDNhVmcCr4sRPIGcscc7mBlWv7FRPLapJymZHYRktc+c6SZiEDoUa0AAAodSURBVNb/bdXLkomKlS9LwZ6Bguvlcl7eRNI3SmMB+LWPAPpdYrRHq16WRPK6omdLR9FywaNXT58+N/fbP/v44fPzj3FlkzW7s/oq8IfEaFdeXX9PXHZdLbKuOvAtKNQ+1G1cr9+uPSFBskerOsQJLv/rdR8uJY/7dWGG61PupnKnkLj/31e+zmDzh9fvxUCU9JZk8R4hLVfrxDYb/mbc7Qo6JPNnKWAHV1GvacB0dCLKMRPIqLuCf5TerVT+a3yz311phH/8w7/+6//6xVzF9U630e1d4WggLAcjz3jncFZ6nQx23Lu3WuNAgqn28eVfpKj8y/WtUIQObnRnzJmfX0oDxFtwe8XgcZDzg08Job3zKAiCtxDOQ29ydXunDudPpk8Zb/7ub3//+y83RHFdFkswKHtaFUso3cJyHupe6pnFSi+wDNSFvc/gac0oJpsDvRD6uLFlYcdrgOz/z1hru7WkQ6EJTCL5+gVtuIqbmbyhMtDIE5889K259X5T0HLYXmt7dzJ/+/k1oSyTONSWvs1nlLfNhgbTNTnfqCn2Ob17i3sqYDvUgEJ1C3NtBqhDdW8fZAkEHbsrmHBlcQ+la8qW20EjDivpjqivieo7CGbsqn5Wm6t6skqtO6rd3vlz8vy1SN4d+tWsdNQJ2Ty6NBL3cwvUhKDBsnSdjH7jmq1nFkOLkY1bHTtL27VcBdYoKa+FasVeOfMEnVI83ZZNbtx9KyuWtQwK5pQpzoI2t/haqaZPo79x3ygJ1FEj3sS2y1fv1hQldjnJYwcIR107Af22VotGNtvYxIQnjxi5DSwxipHoQsFWP34EzIHY5NEtkiwzFAJV1/YqI61AuVIt7aXeyhGUUPtsxrZL4RUOKYWtB3H7VrMNv04RQHOalZSSWDbQ1N7onMc49FW87rk2JsA+O1T/UpNtp42NhQBxdN0jwGja62qxA3sNVjnBFuo7UeicqIMvnEmpUBnfdHMEwliumHFobu3fnrAwZL2ltg+2DlOsOQvJF7nVzB15YitMcEsYmNy2ZCZ17k7Jq8BQtsaI9MGIYD5SjQhb7ju0eNx80ThbQyUnDwPFKEtAtlzlqLu2W/ERohu3kScSQrtBG4N0+LdHXf+cMVsh3wllhm4uD2DGrtyvAi6xBn+1A1vkWpwKILDrR8AMgBtXqOqJDnqkGhbeKGSafLlDX5hTZegiWAs7k0lA9b9tJ4Wp5KETtrKRuQiwFRExJ26uoQoWOhhgFVK251QZalh2g1GIMxlZdGYAyZlqyEe92pYwem7n3N1d2T/1ZBsQorNQsEoDjqhZIZLYCu3ZZYZ4Zs6yw04LERTPiSW45nSs+NHFBrm3q5XurADrgJdDDhwJANm9cYuR5F0iOJrFymgmlrxVrS5Rutuye6vAjO3Rw6UArMJu5EWlhVeEwli3IsQ9wVKgFeRh481w6eFk6WOJiI7LTeA1xeu8X26F9V1iIxKt5Y3wdhLwCsZSZK+TtU5v4ChIeOCW8NSXSci1GViuoDqaXBWBM74rDGg6rVmddFu//fAAAIb+OfEIbtnCrbd9iLossa6mt8YtOWCZprWYaanpYbCrEDXJ3R5HWwbukV1QsEcuGisFkrd7i9dHlMJy8XHkzZEWKUM+lNfC00jE3uB0qaUAXrA0wugQN5SNI9mFfPG15X7CgbAXslpNyGPdq9PiddVZuSlnlI1ulpheBGCkyQVJ1gG4D3U8+HKrvtQn3DSPvFi4iLuhyc9Fx5J6DFpj1WWX5esnT5bALlebCyi2hV4XClwuhUhxUTF1YdPCrZycbyzRHLSVQZ0XtibEaIW61sMgsBlS/3ZCAjOgyuUmf9J7eAAdClyuFlDPcQ52F+BZqdaGvRU8wEixJ8IElBSwLJaIbDDLXjksenUohNRAhehIFhXxn/oFWCXcOVi7VkVps7SuhJfacS7vMw7FxFQdIqWY3duyc2bCCRMstE3mOmUkSJHExh1JIT7r0KvFUOpFjrDypE8OhxBacfPvggMrozDGZ/bCWwgGLAAh2ziX5joKGjpsNI5sYStjJrz31bMJAOsTpvY9UJigGW7SdEllUaWjzUl53nU9axE3pgjDWG75otPaY3FOca9MQWrs8tZafal5WR1iAK4/IeuGYrB9RutS9dzdCm87MbAIdk8YO+nIkWN/HjMOBaYeRFHXSA7XQ+jhEJ1straLxWSDjkxB9dTrohKEDSs4ZXRU3FZYJC5R+9EPnE7mziTqQkAry+hrhNwK9iy0lI3AIyJdgFucwmppczgcHsByrYWOHcoQVGmIvwH2R+2AkeaqsAUoIS89xoLDnDvIZS0HdNfNA5Kp1ixDlaDoUCOpN2gDznYHgvtYoQz9cmMTFOYKfZKJeiEWZVdVdcmjUifgWP4AWrKE+shQ4yKkBLSdBMsLD0yyoR+u8D3XS2TuQNBIuCUHWjS1la0PL6QHFrHMtiwFoq7m0aINhncF5VILTy01DLSC4lbcEAUMiHUuKHwbII+pjzzGgzedWBFgC3MIMgAnSJtqiwvnn5NpjpKtP6cJ5p2CPNmdeI7YCJv3YRwUO/zVqT0amfRC1VVVTzj4Scc8sBf5tSu1LH0kpgfOh5YepFDPzXsviIWBEVVQFjYjFCJ9aURLLi0SRSGfWS0Kq7uqatGA+h3HGDRpniroEJWnajoMNTHFIvlVjgS5TSj1BSoRLJM16j2JMRj0gdAqA6XQILlZEnKxBOGoA6ZaslfDNJ9byROjIrkLMoIa58l9bWiZhioTFnujIXQ58mhNc6uljBUHnYlipCz4E7uKaqKTWU+cYEEUZrHJA8sB5Y2QRc7ozpzHlaDGY58LTRTk1m0lkehQhMhWuXjhT5RRdTrl9YSVjU2Ax7LamT6q2ihmy+He/W30mANNbCeCc47citt0UH6ASqAj91hcBDkJm9h/ivW2HTO+j6aTXSB7lYJwRZvZQNXbizreACqRZDzkVhC2iC3mKEiD9Gxd+TBxShTT4vUEkpQi7JDmJfMCLAHnPg3WxYCKrb6GVAAejGMFLVINNa4shlZYktZaI9kkSc4QNatEX0ooVutHaI1FQMlRqEDBlDfF9FCD1DLFUMWROxC4ofZkybQkMrYwBNsUMj8pCsk0v43Dj4IN3NjO2tuY9bKJTKhB2tBKX/6qA0QqUywqGUBXfDDRHvm923CrQKmLjeUBVZU4UIaPGHB9AhKETADkzRSSWM29VylnLOgDsHGFasz7BuHhO7btDJVecyx1qnKGxJPUjvY0ktLjqAq//Cr1pj8GCsYRzyhiaDfdhGFnFYkkqcXEdet06OCP8BhvBDW0YyA3XBzJpLQyAVQQNQZooL/X+k0oxSuBKpIdRcJnprbeHU70q/J0Ie9WY+FBJr9ZqG00LDy1Hg0gqTcZQystuskuid8cVNZbiCty6wlnzEH1Vwrt/45bXxdCoYXGQQ86U8nw8fIOLT/hJ/yPhP8PCNhIGeomo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png;base64,iVBORw0KGgoAAAANSUhEUgAAAOQAAADdCAMAAACc/C7aAAABPlBMVEX///97AHv//wB3AHdzAHNxAHFvAG95AHx2AH1yAH9wAIB1AH5sAGxuAIHz7fPt5O3ezt76+Prp3+nQudC5lLnh0+GSS5LKr8r38/fBocHNtM3Xw9eqeqqtf62whLC8mby+m1ShaaG0i7SJNon59hSgZ6CZWpnZx9nh0jbGqcaCIoKOQo7p3izt5SeGLoaLO4vOtkf07x2bXmuDJnejbWbZxz2mc6aWVJbBoVLGqU6odmOrfGHSvETr4irf0De3kFmMPnOUT2+yiF2CJHiPRnG3kVmXVm3Kr0ucYGqINXWhameqemKSTHCGMHavgl/h4cEAAADg4KvW1tZiAIX//8ng4Jjh4dfv74v//407ADv//2Pi4r3p6eP//0D//3T//6rh4Ubf317//+Tf34bi4nb//8p5eXnFxcWenp5AQEAby3r8AAAgAElEQVR4nO19CXsbu5Egm0CfbN6HSOqgeUpqyZRkW5QPWbZlS76dec9Jdiab3Ukm2WTm//+BRVUBaHTz1Ok337j8fRav7kahCnWjkMn8hJ/wE37CT/gJP+En/ITbheKPHsBdQaFQL23vrtW2Nhp2Fz+ZbHTapcIPHtYtQXkX/rcd2+YCGGOWNcYvQsY4t0OrsbX+Qwd4Y6i3hnYI1ALcLIvZti1eOGX4rmPhRwJvztZ+8DivC+VSreHYnFmsJt4VawI5Jvi00HMsXsJfAN6stQt/nN6PHey1oN3oA36CMwUJGXyyzcW7PryqOqwFf8uO+MRuZspA0PC/oTCq2pYFWInlt8GRcOvw9gC/7Nkj+FOxgYTixQSI3Elc377vAV8NkEiAEqsDWk4hs4k4FQElLoY/aWbGm/I3lhWJFxuA5NC8yXbIer9ZudusrIW43oq2YEmgJBeSMwqbkm5hJnMSqtG3ALcT8eIEXmya99kVcxSOtu97+CtAecKFoKEV2LTtArHhlsCvDp84yJwV267L32/B1xviBVAUpZOGJswIcyb3jMFyqNiMg7DhuLpChvRQOlEAIMkE3lK0ZjIjQFIo0Q6K17p5rxoKXmCKjco9orAcQB0U61sOCEzQi3IZOk35vY1aUTCw4sIxfLDXayAhG4l7IY49oU1LodOv3icWi2GNk4AsMA4ypA4UgLFqwkWAUyQoqRR/iFijlWAncaxyNTsVuEN4XzgshQ2mRj/eUp8NgSGVmkeMK02NZAFJe4D/pUTMHmCPakZIJxYOMz8amqQzQA9E5dR3ID+tPfkGZKggazuUc1AHJCMk2l7ysgpaCYR4hzcKgqRr0Y80FgpRSGsGZAWf1HZ310r6S6U2EEDO8N1Mod/ONIfrUk02kJ5OcnZAKqMCFRDRmrbZDzT81sQYbRSAaLaBX8F52FWq0FyUiCSxaivsSjXZRaHLE+yK5h5H30VYBcSrIJWjHyNoC3toujmIE7oZBMyR42kYBluPaW0YcfF3k96PWFpJIpNzej0KSbXA6rZ+iABq2YwJP1FY4MBSHR5jKfFGFai0Q0+aBoKzOW9LyrZJJSaEK04TGUCFkLi27limyr0/qIyFddMqZIot5qAkjExakvOP5qtNv28pUduzkYWRXvVMiadohGtVskLPIf5GlYqz1UkLtzsF4RZaXCr6Fj65GRm0lBaqEy9KNGzGnQkoRrtQwV+Jr8ogeWxjuZ0YIpkT19bQawPqtkN2fxZtCRFiYFwW4gW1uye4l9OISLM04GUHEB5zigNAAISFmWqIVoCw3MaWoUyFmeRIs15Am0RqMYy25OJuc8sZNjP3Ax2HRI4gUiM057ZZqZdaY6Z0eYeMUIHlMLSdMBqPu8NJbdLIFNq17p7lCF95A1laGxBo8DJ6fUD8MA7rQyWaxRSESdfzDmGyTryJ9tzUt0KqosTY7iP1QqEPCsVZDqJQ8fXhHnfigU9iK6kegiOWaTlDJDcomorN+40Z97l1kP5CTTKsMLw25DcVaf2ANEFRWHO4Y3V3lyq4ckWzYJdpbp2gb1oIeRntXFvMyJgkUeuuIwfboXTz0OJ21qPYT2KhXJ9Nm8Rrfdi+qoMP7ErGgdQfDWFSKbto18HbCt/kbll2O6RwlDQxLaFHGHBtptPNbNv8BEmyxZxrx1KZUkAjXOxr4UiqIitTcOTKOGH2XTrUAkcdjqnRsuzVLL4FZKyItcjszXZrj/PRTZ5g8ZP1eteB5zQdwawZacbvSTsZlig/uTEu82ANBXw3o58F7pPgXPHJiE8wbAFawukuvMtiKEYcY+sY2mvgIkTLaWvNkVN3gDL74I7sgpZDOlxKmgr6vdJfGDK7DBabMPMm9fm3WAWqDdvhaNj1bCQY2rlbjBNaXSbd7Zs9ZR7UQouZWG6hbUbSpoHamrUWXH4FwKVt2YxsoQaSziYbr4erxG6Fd5JCaa1lqkIrmFiihA1hIBiNE4LvFp/XEYxiI/EsbbsK8etIM0R8c/tRy46DeiuBZV0zrFDi7LbntiPcHLQLeGwOr+MTHXQ3t/htZxc2bWk2J7BUDDvhlj264VKchsIezhuqSXKjMWiC0jyD8ojfqiG7aaP7B0CqQ2JJQmDMeHSbnKoBeQPUJENhWyCRQMIbFfVtSp9NnMGQsIwMGUv+7N2GYEBN2siYtDilJqH53Vt05ZWgFpJHjFh2KVgqsQTxzvt3Gn+pCbZEqT1GKSsjBKhJhPV/e8LnpLeHiNnrmT1m9zZIjIPyGAor55b0xjxohYTYCdGOtGUVmXXYvl1B0JfsISw3MY3kT+6WapG9t4IRfjPrpMQqmW3yPC2HBGqTnHB8fZsilrCU0aiu9PTtg/tJmE5CYiUZvsvsxWmiXnhzmRcLacKS0/qTWI7vKRgxRMlnOdJEx9igtLUiFfe6AWxEWscTltJ9RB/+/sKEPSdGi6xmFewUS5XdNC/dZ/a4pF8bWB7cJ47gWcZeHioxm5hoE5yWmymSMjF/Qy4FA8tSeK84Ck9TcCzJGMyWkF++y4TD0jm4ESULYpZsx7FDhY+BZffgRmO+OhSZRfYrag/wxaosdCQH3wDNPcZ3hfhvriuVi1U3YnFs2jMFd7PaG/VtLv5Zo171yg8ubrc2NzYmW632TFFSxE+bTHoF1Sh0eqScmqPr23clh6fFc5OwZDMiHPXe2OFMZQsEDzjR5urSvbg7YjbGnhmwj92ozdHz6F3y5nqMIqTCeG32r5dDj/GpzwjLaRx3I9vIhihM7dUqcpq1yOFs+toZ7ELh527DQBEL9ezrMuwWs6f5phnNwLHH+RSGcqxOd9nji0Nnen7o2pM0OYshTXK4EaO4zbisCboO9FJJciFryyDc4rA+QTtNheRQF0f2yxvh/KsFmklqYpyJOZN44ppdCj3Z1zTVhZPDItOm2RKGa5M5SRybDXsBijjvC3L+1YUTBAglV9uWGJOZ9GnJVULh3+sAWhZGVKNgO81MIek8lmasRctycznPeBvOK2kdmhPkeunb4BT1E7bjyMy+1FXC0Nlk15U9G6h2JzHLqmx+DNVw1sD81+9PPwXGBynqSyibqVsruHySy80iJktIhkhPWHniyHkYVyBufz3ZUyYznGlXo89SAfqOiaPrq+E+ywp4Zo54VlS9mOBzti+ueapmxjW/Ssg/TdeW5HSGM1+0ryt71qUwi8j8r9gsOdYNc5i5xzuEpf8+i2CSckZkv5iQyDm66Jguci+tBLunIoHNMib0CccucZpj2des865JLDjbqK63mKUTdQgTc5jBRTb7CAjgviEcd3zLhDQti0lG987pqm+InP9ycGnOURLLtt3YkJwqTAeho6oZytBesxJP8yPDTDk3b5PE8aUY4TmM0D+j4T5NLTCekFjNlEx232UN+gfixaE5SQkstx1Lcqq924MilHALSonYtSu3qknpaXzTM4fpXWi8fDnaJ0gT19fSJOHDj9WVvk/rT132Qbx1v8Kr9+YsJS6mhIjlCE6FuhKn28yM2E1SXYW92CAxn9RJkMLfgWGdBbCc5Ghfw+C9r0fZB4rxbGOGJBe47vH+a5yNYBAzgPsIXyb4nRvSByUij8Ae6lsY9N12nET585WhPnLQdLYtw8pK6Q45xK+ulXsgkQQ6eMiEryRJYtlcUVe7R+L7N56eJlrK/iG+fJyQsZZpA3AqMSnvcco774Y3jjaV12uTSc9cFvUYR1T7EsnDnOUfxxTx3tLrSI5WlyhHigFO8fu34hbeZ2NR0qtLlGPqOYlsXSTjyv0TqR1vrzRfmwWGisufgrgJjnBYg4AkkOBcQRDvsWTBQ0VKGajYVcz6WiL2WNwiL0lpaWYAJN0nmmnNCue6Q5XgqWhn8WY8i7AZOoz1R721KMbxLHsMDLaflfwa4N/3eTBhJArZgVJ6dry9J17JAO/EPfKHEjV1MxdX5zeNJcf6qBKAkD32DIRCZ0WuPeitz6V9RHzDTRyRwRSTvnYfw5+HecuT6l3A87wmBkrAqr4+90r95kHetfKI3HNPySBB/5xA/EVMyz6Dqi8etjJlobT5cDLpG3KiWEvXs8+FUDj1bDTb3C05YHx7ep14SIoXntLlR4H3HP4+8vKf5Uiz+6bhjQbmQfw+50qqZR++82mCnuYkgR8Gcq1/SFvuEF8ClhfTHTtybVQDzkqhYNifw+1wTn3phLlvTs/f+T4h6j4dSLp9osXnM/jgZZ6psWdf+qaMhOrWimN84ObP1C8PvQD4YeDLGRMr2XsiF4Gc05wfuCoMAPzLu1KpbQ+pFi69JWoOjIShVC1W5oSlhYYKYJ7PXrEA5jfnw4C+5eRonubRNn/iH6mRZ5O2NiQweknnzFckzx75qHGOgw/49lSIarjP4VuUsl7gPXm2k/3iSqdqN1RJimLPik2WVSKlZZstLOBvcVcK+P1zlJleXsjCjzn68BBF5OB7jONx0oKFlE2K97RiFVh+BwYY5MkWeOUFYlk/85AVgugCmeO9r1KvBaJDea0fWytCl88I2UwB7JSyRwvy/8yiZZfVyjonpMOH72c0yocwumM9bLJ7kNPkMHYLUv2olU0rUU4J3tpHGzEb5V9kDy26Tsnho8Cwn1tWqzSyuYFhrdDnK2SE+/hzbm/MCycOmRWQCs8KNnJ9tFZeD45pqBdAw2d60PsfSWbk/CfHciSTNo0q9+pNQAh4XzTDZl/BS2Lg9/7O0UegIkxGXn7/0VWlQxlw6hk3iDjE0g0WzRl4DEVHX8N6swiPUkMuo7zlvj26gLXpCj9ZCxA15KPjRwFSK+eCNjknfLFGV1whjKGjBz4Z8blzzd9gSiBfHr1AtWJ5AZgDEskHOXPRVbRJEjuBk1khxhT0GDPmJupMaUwokVeWSt7KCYTI8/M/ZJNw/DWfc4lRadHtJ5xo+eE5TYMXRC+OUjcYfAVCBx8eZt8HEskdULg81veRGudaX6Zm2nbSHZwJFhv2uMEDTmM30xrHLrcU/7lviKQU/4fAVN5Hc5SDL4GXywmN6gaPFGUT4iYvf30Eto5wRjwvf5HAcQfQ9yx8wrcc6ssBreLYhgU/i/OtCkw9mxSLa32e3oMxA0o21HpuD+0YT2EZ8NiAmsjPUaN9V/bKEVjYrhtjeeT5/ocHhw8+vX0XC6EHhn+orVYQn4H/8cObnO8bEgjtwpg9PiIlySdTZb8ZrATrizdlRpVpJIOWUbKst0C2G0ZYO87llrUeB4v8WzymdyAgctoCeJ1/Psim4aHBr7HNB1OC/wv+fqM/usAloI2+o+/iv3M1SXE+8gSKjCvJ8L2zrEShMnIsuR2j2RorPOOlvqbv57p67PDfK5hkN3hIH51+11LIhI+xXRBMz4HA7LsU22KpwkJ9EX+1DzpYo6ElRamtPVs1MmeFapT6nq22xmWKW2hJGMWPJzF5PRmUGcDqOqYBuBYR5TItRGgyDjW/up9mTUL2WPqf52RBeHAb9ct9jWPSdOsQc4XVA8wFzY1jJ6E0NtRpaWJOXFO6yjjYHHpSO25O/K8saEnfKRx3nnj5IP/YWJJf89HrVw+nsMQr30u+xuBWnhbFwxzNYoq1VAwe9Eatz/q965VqDHnsvUgfKXeKM+29/mp5PlitT4QUleP6OINAg8t82o8QvxcSNT+ToKeaZr4wKy79d89Oz/YRP1cyfOxqlOSW2huWobTjALqSrZ4UlIiZf5o9+x5cfglyaGTmnkwzoT8zyYF3svanfv4yTyQTAho0x/ucm8tRSE+YHkRjQ1UijldJ7VcKSyIlpHwhevxWyxDBrR/OhRh5+ODb2RfxafA+Nein+WnkYormn6V+PgCb1v8QBM/P9i/yz7NH8eXC+qcXRrYCKkKvVPTeCm3HCbG0q1CtVqfMI6lAvFfS9sAHn5ojBJLlkyvydBGO8PPjxM+zl56O1sHVKn4Lz31OUVnLUhs3MmCHmq0Yyu1et9tZaNeBf8Cg4UF5FHLObb6ZZPW6XJIwhBfS8n6QGCEGTV+bn4DcdYWz608lrCC9B0POvTR/L1yp1B2yer1npapKRHAPQhD+JUSsR7FTZ9GejU1hOXSKoF2lpkgJZOk/kNtDT6b4R3ZwKoNWIJF8zYHi47yXCx5fnO7sPE16z27w6dnhq0e+QNS/iJXmka8fkFU8MqD5Qd9HRtWN6pNKM1PasrAK50TpygUJLkF55PWmEZ5IxGxrhDupfJmqECLhy+VjP/8Ux/MOEdG+/svzJ28+P1WUem2ada50EA8/MD//VrPsJYYbaJYucy9Oz85OH1ySDY+etMwixZZdpr4hHCbG6no/DmsIk3tujajwgYgBJB3tiPGEkSSFq7RWVMRYDNjNIYPteMRMpqliwnNt1yWteYO56RcBiuijPLI5+TJyqe9LJONkcFMMFylXJo0JdQ19Pjf+ekJmq5wQC3JELW5Ia5VnyUkaxIGNPBqZLzQO+dkoZJ9JIeQ/mv29Ftq5x0D+nVzM4TLAPqBnmJ7GLiPubMfmeY3PDeHsYYpVJl5ljfABNxLhfctEMqtG4HnAbad5dA2RmDrknwb0LSz/25yvcd4oDJg/hw9iDs/rED0OzjDKJpIBR1RdjTzJ525ZmzDeXevJBSk9j5GJJKXbdEyG8qU6jXX26p0fWBdoJ+Rn2d8AIGyDeTjiCnBfW4JF/eALyp0LZeEpB4WeaQbb9ogBqYkK9W9a4FPWQ0vHTFRleYJdJZJf5POkEPAuTrXZArhB6Cp3kZ0DZ3kpo2bNANwwEH8PD/UdT4mWOaU56S0z9D+nLg0lKnAAhE/YAp+yo8Wqyn1vMFPwpJCUD8SQ7+Wpph36Gm52HhynTZwYIBvvGWQ+u7iUgTAdyJqB5AnF54hbhSVTbrB0xUgCqkRJJp2t4gk3mX8KyUexXHBz+S9y9k1VdyUYYDBAyayzb5Ef2/3anZ5GssZYUYlLYcWWoDvHqL3IYl/fEm4Z7A4s11sNO1XnlEbyQi5K1/OEygdf8OHFFw9XkTd33c0HrIlxP7w6BTx3vhuiVZdNaCSNNSn8P66WWVjJFMLJyrvG6iH21kvYvuQy6xIGaWO5jz9cXLx6KiTs8Ze8zgX5s9BYDORHCRsw/04IneN3Xj4fSGswp9exNyVdM21dvHHV8o/yZGPzpNEYm7wt9aQe/ydK9st3g/Mnl1YgaIpukX88hcQSeIjqxcNQ63dp9AweUsmTpwUZCbuk9NyGUlnOndFt7BHpJYwBPfWX5kiff3j2EuTrPKtnPmDpiHv+MR+cnw0GSo4dE5IqMyH1JE8FOertXnt7Nce5WFqrqSkqsm4nfZnMgusglLRfcpep4UKs3H17VSRxaj7HAXjCUQaPlF+ivGZz2TWnWzXshjOL+QRWYhVyO9Q/ExzgWCdmfG9bIilDM2hHekFgeV+Tw0VXYZ5pNxdg+LmUxy3sQC+xJqRuTqQC1kKzZKJcLlcqo3lpH2zMMNSTUhlhkzzzFwXSo2q5AS7et8GR73o6snP4+cX7M2Rjf2ZUcj7g8IEtd2LtI3D0vz3HbIF0ZWTAzzaH1eZsa3PUEAIE6nAcx7GFWzLHpRyr3Raa5k6qy6MsaFCiDotYxN+Xr/P599mnn57t7Hz1leCZIsoyIE/Ri/K+jw7pzll2/7sHJixW9kjnUjrNiUxrCXo6MCOJY8XbLNNwAFsHM10q6UeTp8aSBYPUyEkHTWFWSQgNjr9AOjEIhMbUZvuDmbjMBTOJ4L+Lgu8vsx/fXSBVczH3kG+ZbD5Zn1EAP89tPsDE0CaGzTm1cuQpJFsqWocAaSqXyQUqxMXT148fP//2NpBOpfAJn61IzeP9OJTj+UI7iunaF1MXo6/kgHQnE4UsM5GcR0npcAgj0JY+aYMnkZTZS2WzYWrAT0eI9yn8A/VxX9P5vDnw5FLRyPPOd7KDs2MjUvkJEJNqS8qdZIlHHUo5AGwBDoV5rDmp2APlbsdMOkohKQ07pQMxrepGU2N+gJ8LYfQm/3LqyxkwACcaKzy0PjRwzBmff5uxJKFoeWu3Wm3XK/VKs4zqoBrO2fNzwPoNgBPL6je6mwK2xil2pWZJel7RorZygPKR6VuQCPSgcjA3lQmYgeM7KBKgex0anx+BxqSUQV5SVhp1yTKWZhim7YBma05KxCghspS4SiOp+FXKugfIPegGvfBfPDs8PHz16sPz0+ee/PjUx4LmxXDMPBAriEzu2WBnZx8TrvsX6AhQQkKGS2QpiZMy3+qrJwkSSCpcU0jKCIh2RC6xihen+XU+B6llTxjYNN+AewA1Ea8WmQWnb4XG8bUp81YoED8QNwoCtCbOKA8trSBat+n2kymothZs5+6vgqRMUAZKMDzyIf+DL18FOdcMrQKSGD73gufz0HzmglL1H2gkFbj+W1zOoD1dxaxkwk8ZrimIhOV20irNTsXaFsO+8wZY6S0SKpLiarH5zNe+4+DZh0hQwTWQzF7kUZ4Eh2n0AM4oB4gFWAONJMTb8x/lGv/sWbnHal1/ngqfI1QOkqTogHyd0xgk5L1K1YT22njaBKQCFSsWm099iHU81HWAp2+kK00G7f5bXEdB2ojPQvEkZglkwF2lTILLi8MzTXlLlddlsyr1w9K297YdFhOrsnzA5rH0xt5UXGQy3XNL2q9xPELIfsjPfI/1PkWddaZSytooFcAbvKNUrrpOIukN4h+gpPH0FZKQUzt52tyyHW41uhut9nYFKcjYTdo7xWF07RQfBaAq339XMR7pAmo3U0bavVR6VoaodIiW4sqxDjmEFPNrN056yXz6dOmfKkhk2HjKDqOoO54i99VAbVqJ43E7eSjT+BQElzSg04QzrysI/USY7oH6WLlkJDmV/XT6OGAQbM7HFrDKMk/x2+bUljhmzWvyVJ7lWs+ICal0c2ycHD2Gso1vgetjEROZJVLmaiRzyTBlTu1TUrXY5/FVO9/End4Oske+EaOVszItCqXbkISpnXMSeDisFJOw3Z8hpFSVoywjxDV1+FV4j4eBa+Xcwx2ZtJE0keLCf++bHuZ73/sWq1O8hWLywaUw8UHiHvkfY6vwpZS+4XQyfCwYFU4kMb2tqd3YekJgQ5AGsHb5zPIm1bEW0Rh8P9cDeQiFWTk/xc5oYHuvsx8CIyn9IPhGosZXDCEVpfdWTJWL+/ZOEcUdWtuMmHWWx2+H65lypVJtdSbDPqE7t+q1Ba2Nu1sAvbVqzWxokgK5lwCLW7I5s3Twq7YGYskvGM3Pvxtkz8zM+4PvD7PHeT+Xj38mL8QKiNgJOcxj6uWdZO5ZdnczyW2FYr3H5m3kLnGuFUalqwg/q7BC7c/B1M9TP/dRi/2XOp0XmNGPHRQugRGlfACydnB6aNjv33SNSBBz6Xke0yofpEftrLSpv7mHp3TMgnKoNjDvjlVJN3NmVo9gTD6C3S1ZkHpunBRQSM6q5zk3nMRX0+70Q2UOGCUDlz5G/T7L287PrRpQ2nSsuUhKKMb76bk9mcPaIzkJgCU4srpQ5Z3k12BGbHnfyI88m5Hb+6RiA0p1vmQecoTCkfVnjyYBDoQZF3f739bVkcyOWvPrDSON5RGmJwK5ttQ4Z1hxiWq0WRa7stGVcoIyWrCsFI6rtXDb2Nra3N1tzf1puRPFfDqU7D/bb9F7rt0cRTu86Hjw8uxSIpmbl4RdCE+VYMaVihUG7oejd3r/5Wy2ulpnpfW4rQHbKpZRU1bnBUuaeme5xMv1A7XfU+8tuyp8kfcKvn75JPcFuXrvzJw+UcV5+3TmQGwDMh6GDmnKuXKqP7cNwlTl2cqgan3chGdKvDrHFW4xO/VNs8SG8+vnwCNm9sEmqsqa1CLpW8QwnNMqIk4mXhkGb+fM2/z9ykIG8nC0C18XS7u94RiO2QkXVC+Ln6v2rHWlKedZgRmoxZs9ovkVA8vgdA538MbcUdOhMty2ImzDTjdYtPeuWqN7FWosrjxbsGOmMqtBjbWgTmcJnM8uNmTh/JLr+ix2WmFXWjUusuf25uKtJOuNUM4eNQuS13nRSgHXJAx01Y7Z9YSx8GRBclWYn9PzPH+JwRWNSmEzJqJzsEpB93qnCzGwRrezXiirkjV3dlRnERwrOcqitY0+nXPIbd6Y3oBjQsQbxgYPnGlmTTdLMq8QjogmIr/WiU976vpgOhi+EC7yeqC4Zoql6nq1vnQ/dnUIjfF7uPOORyeTznpxY2EpKLVtuQIRZ8FIGYW51yk0jg0WPvv975NfvlZmzTXbmTYbXPmQld7Cjc2yoHXpSlwIXYWlnyy9os2Rim6NP8Vv/t/vs5/1crx2E/VauEA+GQDb2G5ARAm6t0uyzOUybyD5wKzK/tOfdKE5nKb666+/NsuZP1/5uXWOLeILyyzckDu3cPZaTZavJcqyzgLfRDJnbszSGVhsGvvnf/zzn//I/MvVn9s8cKLt4jhMh/1TMFrgeFwBJJaJAvWvbhJJ36zQlx6abIj1n+V//uPX/7rOgzdDvsrewtsBqnSLa7ewJjmJZKIGhpws1TVIIPnP//rPaz0Ytudcs4/U1WFqUX50U0haBikpbKlT4H8W/3799XoPFrJz+X7fWwLKfsW1Z4dG6wy1COM4LMVc02nH6wFPt9W7Q0Akda3kIM5jxkjmztU7Kum4naNr6lt30pN9JlCcXWVrMGKQRlJnOanc4b7kxS3CtsmvrxCLKSRVBpkCKL+dkyZXB9QiFJmU3eimkIS4elYFsOZV3twpFH73v/94E1ncIFX57ejsjTRLAcn/gybrn/4dStZYaHnsTHaPWpYkvwMo/4IBs8Ffr25cKZApaS/QkShE8j/gvv/394Bk+C8Yp/K8EGsXb2RpFX73yy9/vNpO0WYcvf/DdR+7NlUMFjxMs6uEf/s3a2nMeyH88S9406O/XQHNsllh9Ms1Hzxd8WbuSE8giXADFf4HfdvB6pz3i4FjdnDNhVmcCr4sRPIGcscc7mBlWv7FRPLapJymZHYRktc+c6SZiEDoUa0AAAodSURBVNb/bdXLkomKlS9LwZ6Bguvlcl7eRNI3SmMB+LWPAPpdYrRHq16WRPK6omdLR9FywaNXT58+N/fbP/v44fPzj3FlkzW7s/oq8IfEaFdeXX9PXHZdLbKuOvAtKNQ+1G1cr9+uPSFBskerOsQJLv/rdR8uJY/7dWGG61PupnKnkLj/31e+zmDzh9fvxUCU9JZk8R4hLVfrxDYb/mbc7Qo6JPNnKWAHV1GvacB0dCLKMRPIqLuCf5TerVT+a3yz311phH/8w7/+6//6xVzF9U630e1d4WggLAcjz3jncFZ6nQx23Lu3WuNAgqn28eVfpKj8y/WtUIQObnRnzJmfX0oDxFtwe8XgcZDzg08Job3zKAiCtxDOQ29ydXunDudPpk8Zb/7ub3//+y83RHFdFkswKHtaFUso3cJyHupe6pnFSi+wDNSFvc/gac0oJpsDvRD6uLFlYcdrgOz/z1hru7WkQ6EJTCL5+gVtuIqbmbyhMtDIE5889K259X5T0HLYXmt7dzJ/+/k1oSyTONSWvs1nlLfNhgbTNTnfqCn2Ob17i3sqYDvUgEJ1C3NtBqhDdW8fZAkEHbsrmHBlcQ+la8qW20EjDivpjqivieo7CGbsqn5Wm6t6skqtO6rd3vlz8vy1SN4d+tWsdNQJ2Ty6NBL3cwvUhKDBsnSdjH7jmq1nFkOLkY1bHTtL27VcBdYoKa+FasVeOfMEnVI83ZZNbtx9KyuWtQwK5pQpzoI2t/haqaZPo79x3ygJ1FEj3sS2y1fv1hQldjnJYwcIR107Af22VotGNtvYxIQnjxi5DSwxipHoQsFWP34EzIHY5NEtkiwzFAJV1/YqI61AuVIt7aXeyhGUUPtsxrZL4RUOKYWtB3H7VrMNv04RQHOalZSSWDbQ1N7onMc49FW87rk2JsA+O1T/UpNtp42NhQBxdN0jwGja62qxA3sNVjnBFuo7UeicqIMvnEmpUBnfdHMEwliumHFobu3fnrAwZL2ltg+2DlOsOQvJF7nVzB15YitMcEsYmNy2ZCZ17k7Jq8BQtsaI9MGIYD5SjQhb7ju0eNx80ThbQyUnDwPFKEtAtlzlqLu2W/ERohu3kScSQrtBG4N0+LdHXf+cMVsh3wllhm4uD2DGrtyvAi6xBn+1A1vkWpwKILDrR8AMgBtXqOqJDnqkGhbeKGSafLlDX5hTZegiWAs7k0lA9b9tJ4Wp5KETtrKRuQiwFRExJ26uoQoWOhhgFVK251QZalh2g1GIMxlZdGYAyZlqyEe92pYwem7n3N1d2T/1ZBsQorNQsEoDjqhZIZLYCu3ZZYZ4Zs6yw04LERTPiSW45nSs+NHFBrm3q5XurADrgJdDDhwJANm9cYuR5F0iOJrFymgmlrxVrS5Rutuye6vAjO3Rw6UArMJu5EWlhVeEwli3IsQ9wVKgFeRh481w6eFk6WOJiI7LTeA1xeu8X26F9V1iIxKt5Y3wdhLwCsZSZK+TtU5v4ChIeOCW8NSXSci1GViuoDqaXBWBM74rDGg6rVmddFu//fAAAIb+OfEIbtnCrbd9iLossa6mt8YtOWCZprWYaanpYbCrEDXJ3R5HWwbukV1QsEcuGisFkrd7i9dHlMJy8XHkzZEWKUM+lNfC00jE3uB0qaUAXrA0wugQN5SNI9mFfPG15X7CgbAXslpNyGPdq9PiddVZuSlnlI1ulpheBGCkyQVJ1gG4D3U8+HKrvtQn3DSPvFi4iLuhyc9Fx5J6DFpj1WWX5esnT5bALlebCyi2hV4XClwuhUhxUTF1YdPCrZycbyzRHLSVQZ0XtibEaIW61sMgsBlS/3ZCAjOgyuUmf9J7eAAdClyuFlDPcQ52F+BZqdaGvRU8wEixJ8IElBSwLJaIbDDLXjksenUohNRAhehIFhXxn/oFWCXcOVi7VkVps7SuhJfacS7vMw7FxFQdIqWY3duyc2bCCRMstE3mOmUkSJHExh1JIT7r0KvFUOpFjrDypE8OhxBacfPvggMrozDGZ/bCWwgGLAAh2ziX5joKGjpsNI5sYStjJrz31bMJAOsTpvY9UJigGW7SdEllUaWjzUl53nU9axE3pgjDWG75otPaY3FOca9MQWrs8tZafal5WR1iAK4/IeuGYrB9RutS9dzdCm87MbAIdk8YO+nIkWN/HjMOBaYeRFHXSA7XQ+jhEJ1straLxWSDjkxB9dTrohKEDSs4ZXRU3FZYJC5R+9EPnE7mziTqQkAry+hrhNwK9iy0lI3AIyJdgFucwmppczgcHsByrYWOHcoQVGmIvwH2R+2AkeaqsAUoIS89xoLDnDvIZS0HdNfNA5Kp1ixDlaDoUCOpN2gDznYHgvtYoQz9cmMTFOYKfZKJeiEWZVdVdcmjUifgWP4AWrKE+shQ4yKkBLSdBMsLD0yyoR+u8D3XS2TuQNBIuCUHWjS1la0PL6QHFrHMtiwFoq7m0aINhncF5VILTy01DLSC4lbcEAUMiHUuKHwbII+pjzzGgzedWBFgC3MIMgAnSJtqiwvnn5NpjpKtP6cJ5p2CPNmdeI7YCJv3YRwUO/zVqT0amfRC1VVVTzj4Scc8sBf5tSu1LH0kpgfOh5YepFDPzXsviIWBEVVQFjYjFCJ9aURLLi0SRSGfWS0Kq7uqatGA+h3HGDRpniroEJWnajoMNTHFIvlVjgS5TSj1BSoRLJM16j2JMRj0gdAqA6XQILlZEnKxBOGoA6ZaslfDNJ9byROjIrkLMoIa58l9bWiZhioTFnujIXQ58mhNc6uljBUHnYlipCz4E7uKaqKTWU+cYEEUZrHJA8sB5Y2QRc7ozpzHlaDGY58LTRTk1m0lkehQhMhWuXjhT5RRdTrl9YSVjU2Ax7LamT6q2ihmy+He/W30mANNbCeCc47citt0UH6ASqAj91hcBDkJm9h/ivW2HTO+j6aTXSB7lYJwRZvZQNXbizreACqRZDzkVhC2iC3mKEiD9Gxd+TBxShTT4vUEkpQi7JDmJfMCLAHnPg3WxYCKrb6GVAAejGMFLVINNa4shlZYktZaI9kkSc4QNatEX0ooVutHaI1FQMlRqEDBlDfF9FCD1DLFUMWROxC4ofZkybQkMrYwBNsUMj8pCsk0v43Dj4IN3NjO2tuY9bKJTKhB2tBKX/6qA0QqUywqGUBXfDDRHvm923CrQKmLjeUBVZU4UIaPGHB9AhKETADkzRSSWM29VylnLOgDsHGFasz7BuHhO7btDJVecyx1qnKGxJPUjvY0ktLjqAq//Cr1pj8GCsYRzyhiaDfdhGFnFYkkqcXEdet06OCP8BhvBDW0YyA3XBzJpLQyAVQQNQZooL/X+k0oxSuBKpIdRcJnprbeHU70q/J0Ie9WY+FBJr9ZqG00LDy1Hg0gqTcZQystuskuid8cVNZbiCty6wlnzEH1Vwrt/45bXxdCoYXGQQ86U8nw8fIOLT/hJ/yPhP8PCNhIGeomofQ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png;base64,iVBORw0KGgoAAAANSUhEUgAAAOQAAADdCAMAAACc/C7aAAABPlBMVEX///97AHv//wB3AHdzAHNxAHFvAG95AHx2AH1yAH9wAIB1AH5sAGxuAIHz7fPt5O3ezt76+Prp3+nQudC5lLnh0+GSS5LKr8r38/fBocHNtM3Xw9eqeqqtf62whLC8mby+m1ShaaG0i7SJNon59hSgZ6CZWpnZx9nh0jbGqcaCIoKOQo7p3izt5SeGLoaLO4vOtkf07x2bXmuDJnejbWbZxz2mc6aWVJbBoVLGqU6odmOrfGHSvETr4irf0De3kFmMPnOUT2+yiF2CJHiPRnG3kVmXVm3Kr0ucYGqINXWhameqemKSTHCGMHavgl/h4cEAAADg4KvW1tZiAIX//8ng4Jjh4dfv74v//407ADv//2Pi4r3p6eP//0D//3T//6rh4Ubf317//+Tf34bi4nb//8p5eXnFxcWenp5AQEAby3r8AAAgAElEQVR4nO19CXsbu5Egm0CfbN6HSOqgeUpqyZRkW5QPWbZlS76dec9Jdiab3Ukm2WTm//+BRVUBaHTz1Ok337j8fRav7kahCnWjkMn8hJ/wE37CT/gJP+En/ITbheKPHsBdQaFQL23vrtW2Nhp2Fz+ZbHTapcIPHtYtQXkX/rcd2+YCGGOWNcYvQsY4t0OrsbX+Qwd4Y6i3hnYI1ALcLIvZti1eOGX4rmPhRwJvztZ+8DivC+VSreHYnFmsJt4VawI5Jvi00HMsXsJfAN6stQt/nN6PHey1oN3oA36CMwUJGXyyzcW7PryqOqwFf8uO+MRuZspA0PC/oTCq2pYFWInlt8GRcOvw9gC/7Nkj+FOxgYTixQSI3Elc377vAV8NkEiAEqsDWk4hs4k4FQElLoY/aWbGm/I3lhWJFxuA5NC8yXbIer9ZudusrIW43oq2YEmgJBeSMwqbkm5hJnMSqtG3ALcT8eIEXmya99kVcxSOtu97+CtAecKFoKEV2LTtArHhlsCvDp84yJwV267L32/B1xviBVAUpZOGJswIcyb3jMFyqNiMg7DhuLpChvRQOlEAIMkE3lK0ZjIjQFIo0Q6K17p5rxoKXmCKjco9orAcQB0U61sOCEzQi3IZOk35vY1aUTCw4sIxfLDXayAhG4l7IY49oU1LodOv3icWi2GNk4AsMA4ypA4UgLFqwkWAUyQoqRR/iFijlWAncaxyNTsVuEN4XzgshQ2mRj/eUp8NgSGVmkeMK02NZAFJe4D/pUTMHmCPakZIJxYOMz8amqQzQA9E5dR3ID+tPfkGZKggazuUc1AHJCMk2l7ysgpaCYR4hzcKgqRr0Y80FgpRSGsGZAWf1HZ310r6S6U2EEDO8N1Mod/ONIfrUk02kJ5OcnZAKqMCFRDRmrbZDzT81sQYbRSAaLaBX8F52FWq0FyUiCSxaivsSjXZRaHLE+yK5h5H30VYBcSrIJWjHyNoC3toujmIE7oZBMyR42kYBluPaW0YcfF3k96PWFpJIpNzej0KSbXA6rZ+iABq2YwJP1FY4MBSHR5jKfFGFai0Q0+aBoKzOW9LyrZJJSaEK04TGUCFkLi27limyr0/qIyFddMqZIot5qAkjExakvOP5qtNv28pUduzkYWRXvVMiadohGtVskLPIf5GlYqz1UkLtzsF4RZaXCr6Fj65GRm0lBaqEy9KNGzGnQkoRrtQwV+Jr8ogeWxjuZ0YIpkT19bQawPqtkN2fxZtCRFiYFwW4gW1uye4l9OISLM04GUHEB5zigNAAISFmWqIVoCw3MaWoUyFmeRIs15Am0RqMYy25OJuc8sZNjP3Ax2HRI4gUiM057ZZqZdaY6Z0eYeMUIHlMLSdMBqPu8NJbdLIFNq17p7lCF95A1laGxBo8DJ6fUD8MA7rQyWaxRSESdfzDmGyTryJ9tzUt0KqosTY7iP1QqEPCsVZDqJQ8fXhHnfigU9iK6kegiOWaTlDJDcomorN+40Z97l1kP5CTTKsMLw25DcVaf2ANEFRWHO4Y3V3lyq4ckWzYJdpbp2gb1oIeRntXFvMyJgkUeuuIwfboXTz0OJ21qPYT2KhXJ9Nm8Rrfdi+qoMP7ErGgdQfDWFSKbto18HbCt/kbll2O6RwlDQxLaFHGHBtptPNbNv8BEmyxZxrx1KZUkAjXOxr4UiqIitTcOTKOGH2XTrUAkcdjqnRsuzVLL4FZKyItcjszXZrj/PRTZ5g8ZP1eteB5zQdwawZacbvSTsZlig/uTEu82ANBXw3o58F7pPgXPHJiE8wbAFawukuvMtiKEYcY+sY2mvgIkTLaWvNkVN3gDL74I7sgpZDOlxKmgr6vdJfGDK7DBabMPMm9fm3WAWqDdvhaNj1bCQY2rlbjBNaXSbd7Zs9ZR7UQouZWG6hbUbSpoHamrUWXH4FwKVt2YxsoQaSziYbr4erxG6Fd5JCaa1lqkIrmFiihA1hIBiNE4LvFp/XEYxiI/EsbbsK8etIM0R8c/tRy46DeiuBZV0zrFDi7LbntiPcHLQLeGwOr+MTHXQ3t/htZxc2bWk2J7BUDDvhlj264VKchsIezhuqSXKjMWiC0jyD8ojfqiG7aaP7B0CqQ2JJQmDMeHSbnKoBeQPUJENhWyCRQMIbFfVtSp9NnMGQsIwMGUv+7N2GYEBN2siYtDilJqH53Vt05ZWgFpJHjFh2KVgqsQTxzvt3Gn+pCbZEqT1GKSsjBKhJhPV/e8LnpLeHiNnrmT1m9zZIjIPyGAor55b0xjxohYTYCdGOtGUVmXXYvl1B0JfsISw3MY3kT+6WapG9t4IRfjPrpMQqmW3yPC2HBGqTnHB8fZsilrCU0aiu9PTtg/tJmE5CYiUZvsvsxWmiXnhzmRcLacKS0/qTWI7vKRgxRMlnOdJEx9igtLUiFfe6AWxEWscTltJ9RB/+/sKEPSdGi6xmFewUS5XdNC/dZ/a4pF8bWB7cJ47gWcZeHioxm5hoE5yWmymSMjF/Qy4FA8tSeK84Ck9TcCzJGMyWkF++y4TD0jm4ESULYpZsx7FDhY+BZffgRmO+OhSZRfYrag/wxaosdCQH3wDNPcZ3hfhvriuVi1U3YnFs2jMFd7PaG/VtLv5Zo171yg8ubrc2NzYmW632TFFSxE+bTHoF1Sh0eqScmqPr23clh6fFc5OwZDMiHPXe2OFMZQsEDzjR5urSvbg7YjbGnhmwj92ozdHz6F3y5nqMIqTCeG32r5dDj/GpzwjLaRx3I9vIhihM7dUqcpq1yOFs+toZ7ELh527DQBEL9ezrMuwWs6f5phnNwLHH+RSGcqxOd9nji0Nnen7o2pM0OYshTXK4EaO4zbisCboO9FJJciFryyDc4rA+QTtNheRQF0f2yxvh/KsFmklqYpyJOZN44ppdCj3Z1zTVhZPDItOm2RKGa5M5SRybDXsBijjvC3L+1YUTBAglV9uWGJOZ9GnJVULh3+sAWhZGVKNgO81MIek8lmasRctycznPeBvOK2kdmhPkeunb4BT1E7bjyMy+1FXC0Nlk15U9G6h2JzHLqmx+DNVw1sD81+9PPwXGBynqSyibqVsruHySy80iJktIhkhPWHniyHkYVyBufz3ZUyYznGlXo89SAfqOiaPrq+E+ywp4Zo54VlS9mOBzti+ueapmxjW/Ssg/TdeW5HSGM1+0ryt71qUwi8j8r9gsOdYNc5i5xzuEpf8+i2CSckZkv5iQyDm66Jguci+tBLunIoHNMib0CccucZpj2des865JLDjbqK63mKUTdQgTc5jBRTb7CAjgviEcd3zLhDQti0lG987pqm+InP9ycGnOURLLtt3YkJwqTAeho6oZytBesxJP8yPDTDk3b5PE8aUY4TmM0D+j4T5NLTCekFjNlEx232UN+gfixaE5SQkstx1Lcqq924MilHALSonYtSu3qknpaXzTM4fpXWi8fDnaJ0gT19fSJOHDj9WVvk/rT132Qbx1v8Kr9+YsJS6mhIjlCE6FuhKn28yM2E1SXYW92CAxn9RJkMLfgWGdBbCc5Ghfw+C9r0fZB4rxbGOGJBe47vH+a5yNYBAzgPsIXyb4nRvSByUij8Ae6lsY9N12nET585WhPnLQdLYtw8pK6Q45xK+ulXsgkQQ6eMiEryRJYtlcUVe7R+L7N56eJlrK/iG+fJyQsZZpA3AqMSnvcco774Y3jjaV12uTSc9cFvUYR1T7EsnDnOUfxxTx3tLrSI5WlyhHigFO8fu34hbeZ2NR0qtLlGPqOYlsXSTjyv0TqR1vrzRfmwWGisufgrgJjnBYg4AkkOBcQRDvsWTBQ0VKGajYVcz6WiL2WNwiL0lpaWYAJN0nmmnNCue6Q5XgqWhn8WY8i7AZOoz1R721KMbxLHsMDLaflfwa4N/3eTBhJArZgVJ6dry9J17JAO/EPfKHEjV1MxdX5zeNJcf6qBKAkD32DIRCZ0WuPeitz6V9RHzDTRyRwRSTvnYfw5+HecuT6l3A87wmBkrAqr4+90r95kHetfKI3HNPySBB/5xA/EVMyz6Dqi8etjJlobT5cDLpG3KiWEvXs8+FUDj1bDTb3C05YHx7ep14SIoXntLlR4H3HP4+8vKf5Uiz+6bhjQbmQfw+50qqZR++82mCnuYkgR8Gcq1/SFvuEF8ClhfTHTtybVQDzkqhYNifw+1wTn3phLlvTs/f+T4h6j4dSLp9osXnM/jgZZ6psWdf+qaMhOrWimN84ObP1C8PvQD4YeDLGRMr2XsiF4Gc05wfuCoMAPzLu1KpbQ+pFi69JWoOjIShVC1W5oSlhYYKYJ7PXrEA5jfnw4C+5eRonubRNn/iH6mRZ5O2NiQweknnzFckzx75qHGOgw/49lSIarjP4VuUsl7gPXm2k/3iSqdqN1RJimLPik2WVSKlZZstLOBvcVcK+P1zlJleXsjCjzn68BBF5OB7jONx0oKFlE2K97RiFVh+BwYY5MkWeOUFYlk/85AVgugCmeO9r1KvBaJDea0fWytCl88I2UwB7JSyRwvy/8yiZZfVyjonpMOH72c0yocwumM9bLJ7kNPkMHYLUv2olU0rUU4J3tpHGzEb5V9kDy26Tsnho8Cwn1tWqzSyuYFhrdDnK2SE+/hzbm/MCycOmRWQCs8KNnJ9tFZeD45pqBdAw2d60PsfSWbk/CfHciSTNo0q9+pNQAh4XzTDZl/BS2Lg9/7O0UegIkxGXn7/0VWlQxlw6hk3iDjE0g0WzRl4DEVHX8N6swiPUkMuo7zlvj26gLXpCj9ZCxA15KPjRwFSK+eCNjknfLFGV1whjKGjBz4Z8blzzd9gSiBfHr1AtWJ5AZgDEskHOXPRVbRJEjuBk1khxhT0GDPmJupMaUwokVeWSt7KCYTI8/M/ZJNw/DWfc4lRadHtJ5xo+eE5TYMXRC+OUjcYfAVCBx8eZt8HEskdULg81veRGudaX6Zm2nbSHZwJFhv2uMEDTmM30xrHLrcU/7lviKQU/4fAVN5Hc5SDL4GXywmN6gaPFGUT4iYvf30Eto5wRjwvf5HAcQfQ9yx8wrcc6ssBreLYhgU/i/OtCkw9mxSLa32e3oMxA0o21HpuD+0YT2EZ8NiAmsjPUaN9V/bKEVjYrhtjeeT5/ocHhw8+vX0XC6EHhn+orVYQn4H/8cObnO8bEgjtwpg9PiIlySdTZb8ZrATrizdlRpVpJIOWUbKst0C2G0ZYO87llrUeB4v8WzymdyAgctoCeJ1/Psim4aHBr7HNB1OC/wv+fqM/usAloI2+o+/iv3M1SXE+8gSKjCvJ8L2zrEShMnIsuR2j2RorPOOlvqbv57p67PDfK5hkN3hIH51+11LIhI+xXRBMz4HA7LsU22KpwkJ9EX+1DzpYo6ElRamtPVs1MmeFapT6nq22xmWKW2hJGMWPJzF5PRmUGcDqOqYBuBYR5TItRGgyDjW/up9mTUL2WPqf52RBeHAb9ct9jWPSdOsQc4XVA8wFzY1jJ6E0NtRpaWJOXFO6yjjYHHpSO25O/K8saEnfKRx3nnj5IP/YWJJf89HrVw+nsMQr30u+xuBWnhbFwxzNYoq1VAwe9Eatz/q965VqDHnsvUgfKXeKM+29/mp5PlitT4QUleP6OINAg8t82o8QvxcSNT+ToKeaZr4wKy79d89Oz/YRP1cyfOxqlOSW2huWobTjALqSrZ4UlIiZf5o9+x5cfglyaGTmnkwzoT8zyYF3svanfv4yTyQTAho0x/ucm8tRSE+YHkRjQ1UijldJ7VcKSyIlpHwhevxWyxDBrR/OhRh5+ODb2RfxafA+Nein+WnkYormn6V+PgCb1v8QBM/P9i/yz7NH8eXC+qcXRrYCKkKvVPTeCm3HCbG0q1CtVqfMI6lAvFfS9sAHn5ojBJLlkyvydBGO8PPjxM+zl56O1sHVKn4Lz31OUVnLUhs3MmCHmq0Yyu1et9tZaNeBf8Cg4UF5FHLObb6ZZPW6XJIwhBfS8n6QGCEGTV+bn4DcdYWz608lrCC9B0POvTR/L1yp1B2yer1npapKRHAPQhD+JUSsR7FTZ9GejU1hOXSKoF2lpkgJZOk/kNtDT6b4R3ZwKoNWIJF8zYHi47yXCx5fnO7sPE16z27w6dnhq0e+QNS/iJXmka8fkFU8MqD5Qd9HRtWN6pNKM1PasrAK50TpygUJLkF55PWmEZ5IxGxrhDupfJmqECLhy+VjP/8Ux/MOEdG+/svzJ28+P1WUem2ada50EA8/MD//VrPsJYYbaJYucy9Oz85OH1ySDY+etMwixZZdpr4hHCbG6no/DmsIk3tujajwgYgBJB3tiPGEkSSFq7RWVMRYDNjNIYPteMRMpqliwnNt1yWteYO56RcBiuijPLI5+TJyqe9LJONkcFMMFylXJo0JdQ19Pjf+ekJmq5wQC3JELW5Ia5VnyUkaxIGNPBqZLzQO+dkoZJ9JIeQ/mv29Ftq5x0D+nVzM4TLAPqBnmJ7GLiPubMfmeY3PDeHsYYpVJl5ljfABNxLhfctEMqtG4HnAbad5dA2RmDrknwb0LSz/25yvcd4oDJg/hw9iDs/rED0OzjDKJpIBR1RdjTzJ525ZmzDeXevJBSk9j5GJJKXbdEyG8qU6jXX26p0fWBdoJ+Rn2d8AIGyDeTjiCnBfW4JF/eALyp0LZeEpB4WeaQbb9ogBqYkK9W9a4FPWQ0vHTFRleYJdJZJf5POkEPAuTrXZArhB6Cp3kZ0DZ3kpo2bNANwwEH8PD/UdT4mWOaU56S0z9D+nLg0lKnAAhE/YAp+yo8Wqyn1vMFPwpJCUD8SQ7+Wpph36Gm52HhynTZwYIBvvGWQ+u7iUgTAdyJqB5AnF54hbhSVTbrB0xUgCqkRJJp2t4gk3mX8KyUexXHBz+S9y9k1VdyUYYDBAyayzb5Ef2/3anZ5GssZYUYlLYcWWoDvHqL3IYl/fEm4Z7A4s11sNO1XnlEbyQi5K1/OEygdf8OHFFw9XkTd33c0HrIlxP7w6BTx3vhuiVZdNaCSNNSn8P66WWVjJFMLJyrvG6iH21kvYvuQy6xIGaWO5jz9cXLx6KiTs8Ze8zgX5s9BYDORHCRsw/04IneN3Xj4fSGswp9exNyVdM21dvHHV8o/yZGPzpNEYm7wt9aQe/ydK9st3g/Mnl1YgaIpukX88hcQSeIjqxcNQ63dp9AweUsmTpwUZCbuk9NyGUlnOndFt7BHpJYwBPfWX5kiff3j2EuTrPKtnPmDpiHv+MR+cnw0GSo4dE5IqMyH1JE8FOertXnt7Nce5WFqrqSkqsm4nfZnMgusglLRfcpep4UKs3H17VSRxaj7HAXjCUQaPlF+ivGZz2TWnWzXshjOL+QRWYhVyO9Q/ExzgWCdmfG9bIilDM2hHekFgeV+Tw0VXYZ5pNxdg+LmUxy3sQC+xJqRuTqQC1kKzZKJcLlcqo3lpH2zMMNSTUhlhkzzzFwXSo2q5AS7et8GR73o6snP4+cX7M2Rjf2ZUcj7g8IEtd2LtI3D0vz3HbIF0ZWTAzzaH1eZsa3PUEAIE6nAcx7GFWzLHpRyr3Raa5k6qy6MsaFCiDotYxN+Xr/P599mnn57t7Hz1leCZIsoyIE/Ri/K+jw7pzll2/7sHJixW9kjnUjrNiUxrCXo6MCOJY8XbLNNwAFsHM10q6UeTp8aSBYPUyEkHTWFWSQgNjr9AOjEIhMbUZvuDmbjMBTOJ4L+Lgu8vsx/fXSBVczH3kG+ZbD5Zn1EAP89tPsDE0CaGzTm1cuQpJFsqWocAaSqXyQUqxMXT148fP//2NpBOpfAJn61IzeP9OJTj+UI7iunaF1MXo6/kgHQnE4UsM5GcR0npcAgj0JY+aYMnkZTZS2WzYWrAT0eI9yn8A/VxX9P5vDnw5FLRyPPOd7KDs2MjUvkJEJNqS8qdZIlHHUo5AGwBDoV5rDmp2APlbsdMOkohKQ07pQMxrepGU2N+gJ8LYfQm/3LqyxkwACcaKzy0PjRwzBmff5uxJKFoeWu3Wm3XK/VKs4zqoBrO2fNzwPoNgBPL6je6mwK2xil2pWZJel7RorZygPKR6VuQCPSgcjA3lQmYgeM7KBKgex0anx+BxqSUQV5SVhp1yTKWZhim7YBma05KxCghspS4SiOp+FXKugfIPegGvfBfPDs8PHz16sPz0+ee/PjUx4LmxXDMPBAriEzu2WBnZx8TrvsX6AhQQkKGS2QpiZMy3+qrJwkSSCpcU0jKCIh2RC6xihen+XU+B6llTxjYNN+AewA1Ea8WmQWnb4XG8bUp81YoED8QNwoCtCbOKA8trSBat+n2kymothZs5+6vgqRMUAZKMDzyIf+DL18FOdcMrQKSGD73gufz0HzmglL1H2gkFbj+W1zOoD1dxaxkwk8ZrimIhOV20irNTsXaFsO+8wZY6S0SKpLiarH5zNe+4+DZh0hQwTWQzF7kUZ4Eh2n0AM4oB4gFWAONJMTb8x/lGv/sWbnHal1/ngqfI1QOkqTogHyd0xgk5L1K1YT22njaBKQCFSsWm099iHU81HWAp2+kK00G7f5bXEdB2ojPQvEkZglkwF2lTILLi8MzTXlLlddlsyr1w9K297YdFhOrsnzA5rH0xt5UXGQy3XNL2q9xPELIfsjPfI/1PkWddaZSytooFcAbvKNUrrpOIukN4h+gpPH0FZKQUzt52tyyHW41uhut9nYFKcjYTdo7xWF07RQfBaAq339XMR7pAmo3U0bavVR6VoaodIiW4sqxDjmEFPNrN056yXz6dOmfKkhk2HjKDqOoO54i99VAbVqJ43E7eSjT+BQElzSg04QzrysI/USY7oH6WLlkJDmV/XT6OGAQbM7HFrDKMk/x2+bUljhmzWvyVJ7lWs+ICal0c2ycHD2Gso1vgetjEROZJVLmaiRzyTBlTu1TUrXY5/FVO9/End4Oske+EaOVszItCqXbkISpnXMSeDisFJOw3Z8hpFSVoywjxDV1+FV4j4eBa+Xcwx2ZtJE0keLCf++bHuZ73/sWq1O8hWLywaUw8UHiHvkfY6vwpZS+4XQyfCwYFU4kMb2tqd3YekJgQ5AGsHb5zPIm1bEW0Rh8P9cDeQiFWTk/xc5oYHuvsx8CIyn9IPhGosZXDCEVpfdWTJWL+/ZOEcUdWtuMmHWWx2+H65lypVJtdSbDPqE7t+q1Ba2Nu1sAvbVqzWxokgK5lwCLW7I5s3Twq7YGYskvGM3Pvxtkz8zM+4PvD7PHeT+Xj38mL8QKiNgJOcxj6uWdZO5ZdnczyW2FYr3H5m3kLnGuFUalqwg/q7BC7c/B1M9TP/dRi/2XOp0XmNGPHRQugRGlfACydnB6aNjv33SNSBBz6Xke0yofpEftrLSpv7mHp3TMgnKoNjDvjlVJN3NmVo9gTD6C3S1ZkHpunBRQSM6q5zk3nMRX0+70Q2UOGCUDlz5G/T7L287PrRpQ2nSsuUhKKMb76bk9mcPaIzkJgCU4srpQ5Z3k12BGbHnfyI88m5Hb+6RiA0p1vmQecoTCkfVnjyYBDoQZF3f739bVkcyOWvPrDSON5RGmJwK5ttQ4Z1hxiWq0WRa7stGVcoIyWrCsFI6rtXDb2Nra3N1tzf1puRPFfDqU7D/bb9F7rt0cRTu86Hjw8uxSIpmbl4RdCE+VYMaVihUG7oejd3r/5Wy2ulpnpfW4rQHbKpZRU1bnBUuaeme5xMv1A7XfU+8tuyp8kfcKvn75JPcFuXrvzJw+UcV5+3TmQGwDMh6GDmnKuXKqP7cNwlTl2cqgan3chGdKvDrHFW4xO/VNs8SG8+vnwCNm9sEmqsqa1CLpW8QwnNMqIk4mXhkGb+fM2/z9ykIG8nC0C18XS7u94RiO2QkXVC+Ln6v2rHWlKedZgRmoxZs9ovkVA8vgdA538MbcUdOhMty2ImzDTjdYtPeuWqN7FWosrjxbsGOmMqtBjbWgTmcJnM8uNmTh/JLr+ix2WmFXWjUusuf25uKtJOuNUM4eNQuS13nRSgHXJAx01Y7Z9YSx8GRBclWYn9PzPH+JwRWNSmEzJqJzsEpB93qnCzGwRrezXiirkjV3dlRnERwrOcqitY0+nXPIbd6Y3oBjQsQbxgYPnGlmTTdLMq8QjogmIr/WiU976vpgOhi+EC7yeqC4Zoql6nq1vnQ/dnUIjfF7uPOORyeTznpxY2EpKLVtuQIRZ8FIGYW51yk0jg0WPvv975NfvlZmzTXbmTYbXPmQld7Cjc2yoHXpSlwIXYWlnyy9os2Rim6NP8Vv/t/vs5/1crx2E/VauEA+GQDb2G5ARAm6t0uyzOUybyD5wKzK/tOfdKE5nKb666+/NsuZP1/5uXWOLeILyyzckDu3cPZaTZavJcqyzgLfRDJnbszSGVhsGvvnf/zzn//I/MvVn9s8cKLt4jhMh/1TMFrgeFwBJJaJAvWvbhJJ36zQlx6abIj1n+V//uPX/7rOgzdDvsrewtsBqnSLa7ewJjmJZKIGhpws1TVIIPnP//rPaz0Ytudcs4/U1WFqUX50U0haBikpbKlT4H8W/3799XoPFrJz+X7fWwLKfsW1Z4dG6wy1COM4LMVc02nH6wFPt9W7Q0Akda3kIM5jxkjmztU7Kum4naNr6lt30pN9JlCcXWVrMGKQRlJnOanc4b7kxS3CtsmvrxCLKSRVBpkCKL+dkyZXB9QiFJmU3eimkIS4elYFsOZV3twpFH73v/94E1ncIFX57ejsjTRLAcn/gybrn/4dStZYaHnsTHaPWpYkvwMo/4IBs8Ffr25cKZApaS/QkShE8j/gvv/394Bk+C8Yp/K8EGsXb2RpFX73yy9/vNpO0WYcvf/DdR+7NlUMFjxMs6uEf/s3a2nMeyH88S9406O/XQHNsllh9Ms1Hzxd8WbuSE8giXADFf4HfdvB6pz3i4FjdnDNhVmcCr4sRPIGcscc7mBlWv7FRPLapJymZHYRktc+c6SZiEDoUa0AAAodSURBVNb/bdXLkomKlS9LwZ6Bguvlcl7eRNI3SmMB+LWPAPpdYrRHq16WRPK6omdLR9FywaNXT58+N/fbP/v44fPzj3FlkzW7s/oq8IfEaFdeXX9PXHZdLbKuOvAtKNQ+1G1cr9+uPSFBskerOsQJLv/rdR8uJY/7dWGG61PupnKnkLj/31e+zmDzh9fvxUCU9JZk8R4hLVfrxDYb/mbc7Qo6JPNnKWAHV1GvacB0dCLKMRPIqLuCf5TerVT+a3yz311phH/8w7/+6//6xVzF9U630e1d4WggLAcjz3jncFZ6nQx23Lu3WuNAgqn28eVfpKj8y/WtUIQObnRnzJmfX0oDxFtwe8XgcZDzg08Job3zKAiCtxDOQ29ydXunDudPpk8Zb/7ub3//+y83RHFdFkswKHtaFUso3cJyHupe6pnFSi+wDNSFvc/gac0oJpsDvRD6uLFlYcdrgOz/z1hru7WkQ6EJTCL5+gVtuIqbmbyhMtDIE5889K259X5T0HLYXmt7dzJ/+/k1oSyTONSWvs1nlLfNhgbTNTnfqCn2Ob17i3sqYDvUgEJ1C3NtBqhDdW8fZAkEHbsrmHBlcQ+la8qW20EjDivpjqivieo7CGbsqn5Wm6t6skqtO6rd3vlz8vy1SN4d+tWsdNQJ2Ty6NBL3cwvUhKDBsnSdjH7jmq1nFkOLkY1bHTtL27VcBdYoKa+FasVeOfMEnVI83ZZNbtx9KyuWtQwK5pQpzoI2t/haqaZPo79x3ygJ1FEj3sS2y1fv1hQldjnJYwcIR107Af22VotGNtvYxIQnjxi5DSwxipHoQsFWP34EzIHY5NEtkiwzFAJV1/YqI61AuVIt7aXeyhGUUPtsxrZL4RUOKYWtB3H7VrMNv04RQHOalZSSWDbQ1N7onMc49FW87rk2JsA+O1T/UpNtp42NhQBxdN0jwGja62qxA3sNVjnBFuo7UeicqIMvnEmpUBnfdHMEwliumHFobu3fnrAwZL2ltg+2DlOsOQvJF7nVzB15YitMcEsYmNy2ZCZ17k7Jq8BQtsaI9MGIYD5SjQhb7ju0eNx80ThbQyUnDwPFKEtAtlzlqLu2W/ERohu3kScSQrtBG4N0+LdHXf+cMVsh3wllhm4uD2DGrtyvAi6xBn+1A1vkWpwKILDrR8AMgBtXqOqJDnqkGhbeKGSafLlDX5hTZegiWAs7k0lA9b9tJ4Wp5KETtrKRuQiwFRExJ26uoQoWOhhgFVK251QZalh2g1GIMxlZdGYAyZlqyEe92pYwem7n3N1d2T/1ZBsQorNQsEoDjqhZIZLYCu3ZZYZ4Zs6yw04LERTPiSW45nSs+NHFBrm3q5XurADrgJdDDhwJANm9cYuR5F0iOJrFymgmlrxVrS5Rutuye6vAjO3Rw6UArMJu5EWlhVeEwli3IsQ9wVKgFeRh481w6eFk6WOJiI7LTeA1xeu8X26F9V1iIxKt5Y3wdhLwCsZSZK+TtU5v4ChIeOCW8NSXSci1GViuoDqaXBWBM74rDGg6rVmddFu//fAAAIb+OfEIbtnCrbd9iLossa6mt8YtOWCZprWYaanpYbCrEDXJ3R5HWwbukV1QsEcuGisFkrd7i9dHlMJy8XHkzZEWKUM+lNfC00jE3uB0qaUAXrA0wugQN5SNI9mFfPG15X7CgbAXslpNyGPdq9PiddVZuSlnlI1ulpheBGCkyQVJ1gG4D3U8+HKrvtQn3DSPvFi4iLuhyc9Fx5J6DFpj1WWX5esnT5bALlebCyi2hV4XClwuhUhxUTF1YdPCrZycbyzRHLSVQZ0XtibEaIW61sMgsBlS/3ZCAjOgyuUmf9J7eAAdClyuFlDPcQ52F+BZqdaGvRU8wEixJ8IElBSwLJaIbDDLXjksenUohNRAhehIFhXxn/oFWCXcOVi7VkVps7SuhJfacS7vMw7FxFQdIqWY3duyc2bCCRMstE3mOmUkSJHExh1JIT7r0KvFUOpFjrDypE8OhxBacfPvggMrozDGZ/bCWwgGLAAh2ziX5joKGjpsNI5sYStjJrz31bMJAOsTpvY9UJigGW7SdEllUaWjzUl53nU9axE3pgjDWG75otPaY3FOca9MQWrs8tZafal5WR1iAK4/IeuGYrB9RutS9dzdCm87MbAIdk8YO+nIkWN/HjMOBaYeRFHXSA7XQ+jhEJ1straLxWSDjkxB9dTrohKEDSs4ZXRU3FZYJC5R+9EPnE7mziTqQkAry+hrhNwK9iy0lI3AIyJdgFucwmppczgcHsByrYWOHcoQVGmIvwH2R+2AkeaqsAUoIS89xoLDnDvIZS0HdNfNA5Kp1ixDlaDoUCOpN2gDznYHgvtYoQz9cmMTFOYKfZKJeiEWZVdVdcmjUifgWP4AWrKE+shQ4yKkBLSdBMsLD0yyoR+u8D3XS2TuQNBIuCUHWjS1la0PL6QHFrHMtiwFoq7m0aINhncF5VILTy01DLSC4lbcEAUMiHUuKHwbII+pjzzGgzedWBFgC3MIMgAnSJtqiwvnn5NpjpKtP6cJ5p2CPNmdeI7YCJv3YRwUO/zVqT0amfRC1VVVTzj4Scc8sBf5tSu1LH0kpgfOh5YepFDPzXsviIWBEVVQFjYjFCJ9aURLLi0SRSGfWS0Kq7uqatGA+h3HGDRpniroEJWnajoMNTHFIvlVjgS5TSj1BSoRLJM16j2JMRj0gdAqA6XQILlZEnKxBOGoA6ZaslfDNJ9byROjIrkLMoIa58l9bWiZhioTFnujIXQ58mhNc6uljBUHnYlipCz4E7uKaqKTWU+cYEEUZrHJA8sB5Y2QRc7ozpzHlaDGY58LTRTk1m0lkehQhMhWuXjhT5RRdTrl9YSVjU2Ax7LamT6q2ihmy+He/W30mANNbCeCc47citt0UH6ASqAj91hcBDkJm9h/ivW2HTO+j6aTXSB7lYJwRZvZQNXbizreACqRZDzkVhC2iC3mKEiD9Gxd+TBxShTT4vUEkpQi7JDmJfMCLAHnPg3WxYCKrb6GVAAejGMFLVINNa4shlZYktZaI9kkSc4QNatEX0ooVutHaI1FQMlRqEDBlDfF9FCD1DLFUMWROxC4ofZkybQkMrYwBNsUMj8pCsk0v43Dj4IN3NjO2tuY9bKJTKhB2tBKX/6qA0QqUywqGUBXfDDRHvm923CrQKmLjeUBVZU4UIaPGHB9AhKETADkzRSSWM29VylnLOgDsHGFasz7BuHhO7btDJVecyx1qnKGxJPUjvY0ktLjqAq//Cr1pj8GCsYRzyhiaDfdhGFnFYkkqcXEdet06OCP8BhvBDW0YyA3XBzJpLQyAVQQNQZooL/X+k0oxSuBKpIdRcJnprbeHU70q/J0Ie9WY+FBJr9ZqG00LDy1Hg0gqTcZQystuskuid8cVNZbiCty6wlnzEH1Vwrt/45bXxdCoYXGQQ86U8nw8fIOLT/hJ/yPhP8PCNhIGeomofQ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wcucampusstore.com/StoreImages/17-86341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65869"/>
            <a:ext cx="1418318" cy="18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thekwad.com/admin/uploads/dsuhornets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0" y="3778644"/>
            <a:ext cx="2641829" cy="15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penn sta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penn stat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ites.psu.edu/evanhalpern/wp-content/uploads/sites/13917/2014/07/we-are-penn-sta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07" y="4371431"/>
            <a:ext cx="3017795" cy="17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55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latin typeface="Gabriola" panose="04040605051002020D02" pitchFamily="82" charset="0"/>
              </a:rPr>
              <a:t>What are Colleges looking for?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>
                <a:latin typeface="Gabriola" panose="04040605051002020D02" pitchFamily="82" charset="0"/>
              </a:rPr>
              <a:t>Challenging high school courses (also in senior year!)</a:t>
            </a:r>
          </a:p>
          <a:p>
            <a:r>
              <a:rPr lang="en-US" altLang="en-US" dirty="0" smtClean="0">
                <a:latin typeface="Gabriola" panose="04040605051002020D02" pitchFamily="82" charset="0"/>
              </a:rPr>
              <a:t>GPA </a:t>
            </a:r>
          </a:p>
          <a:p>
            <a:r>
              <a:rPr lang="en-US" altLang="en-US" dirty="0" smtClean="0">
                <a:latin typeface="Gabriola" panose="04040605051002020D02" pitchFamily="82" charset="0"/>
              </a:rPr>
              <a:t>Rank</a:t>
            </a:r>
          </a:p>
          <a:p>
            <a:r>
              <a:rPr lang="en-US" altLang="en-US" dirty="0" smtClean="0">
                <a:latin typeface="Gabriola" panose="04040605051002020D02" pitchFamily="82" charset="0"/>
              </a:rPr>
              <a:t>SAT/ACT Scores</a:t>
            </a:r>
          </a:p>
          <a:p>
            <a:r>
              <a:rPr lang="en-US" altLang="en-US" dirty="0" smtClean="0">
                <a:latin typeface="Gabriola" panose="04040605051002020D02" pitchFamily="82" charset="0"/>
              </a:rPr>
              <a:t>Extracurricular Activities</a:t>
            </a:r>
          </a:p>
          <a:p>
            <a:r>
              <a:rPr lang="en-US" altLang="en-US" dirty="0" smtClean="0">
                <a:latin typeface="Gabriola" panose="04040605051002020D02" pitchFamily="82" charset="0"/>
              </a:rPr>
              <a:t>The “Wow” factor – something special about you….</a:t>
            </a:r>
          </a:p>
        </p:txBody>
      </p:sp>
      <p:pic>
        <p:nvPicPr>
          <p:cNvPr id="1026" name="Picture 2" descr="Image result for college admi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4927"/>
            <a:ext cx="4421414" cy="16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lle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14" y="4221118"/>
            <a:ext cx="4149987" cy="19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 smtClean="0">
                <a:latin typeface="Gabriola" panose="04040605051002020D02" pitchFamily="82" charset="0"/>
              </a:rPr>
              <a:t>Researching Colleges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Reach Schools – long shot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Middle Reach Schools - maybe</a:t>
            </a: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Safety Schools - definitely</a:t>
            </a:r>
          </a:p>
          <a:p>
            <a:pPr eaLnBrk="1" hangingPunct="1"/>
            <a:endParaRPr lang="en-US" altLang="en-US" dirty="0" smtClean="0">
              <a:latin typeface="Gabriola" panose="04040605051002020D02" pitchFamily="82" charset="0"/>
            </a:endParaRP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Check out the average SAT scores and GPAs of universities/colleges on www.bigfuture.org!  </a:t>
            </a:r>
          </a:p>
          <a:p>
            <a:pPr eaLnBrk="1" hangingPunct="1"/>
            <a:endParaRPr lang="en-US" altLang="en-US" dirty="0">
              <a:latin typeface="Gabriola" panose="04040605051002020D02" pitchFamily="82" charset="0"/>
            </a:endParaRPr>
          </a:p>
          <a:p>
            <a:pPr eaLnBrk="1" hangingPunct="1"/>
            <a:r>
              <a:rPr lang="en-US" altLang="en-US" dirty="0" smtClean="0">
                <a:latin typeface="Gabriola" panose="04040605051002020D02" pitchFamily="82" charset="0"/>
              </a:rPr>
              <a:t>Also visit DelawareGoestoCollege.org </a:t>
            </a:r>
          </a:p>
          <a:p>
            <a:pPr eaLnBrk="1" hangingPunct="1"/>
            <a:endParaRPr lang="en-US" altLang="en-US" dirty="0" smtClean="0">
              <a:latin typeface="Gabriola" panose="04040605051002020D02" pitchFamily="82" charset="0"/>
            </a:endParaRPr>
          </a:p>
        </p:txBody>
      </p:sp>
      <p:pic>
        <p:nvPicPr>
          <p:cNvPr id="5122" name="Picture 2" descr="http://www.edexcelencia.org/sites/default/files/logo/cb_logo_inspiring_small_g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0" y="5109061"/>
            <a:ext cx="3850366" cy="12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Paying For College</a:t>
            </a:r>
            <a:endParaRPr lang="en-US" sz="6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099" y="1520745"/>
            <a:ext cx="8229600" cy="4937760"/>
          </a:xfrm>
        </p:spPr>
        <p:txBody>
          <a:bodyPr/>
          <a:lstStyle/>
          <a:p>
            <a:r>
              <a:rPr lang="en-US" altLang="en-US" dirty="0" smtClean="0">
                <a:latin typeface="Gabriola" panose="04040605051002020D02" pitchFamily="82" charset="0"/>
              </a:rPr>
              <a:t>Federal Money (FAFSA)</a:t>
            </a:r>
            <a:endParaRPr lang="en-US" altLang="en-US" dirty="0">
              <a:latin typeface="Gabriola" panose="04040605051002020D02" pitchFamily="82" charset="0"/>
            </a:endParaRPr>
          </a:p>
          <a:p>
            <a:r>
              <a:rPr lang="en-US" altLang="en-US" dirty="0">
                <a:latin typeface="Gabriola" panose="04040605051002020D02" pitchFamily="82" charset="0"/>
              </a:rPr>
              <a:t>Need-based / Merit Scholarships</a:t>
            </a:r>
          </a:p>
          <a:p>
            <a:r>
              <a:rPr lang="en-US" altLang="en-US" dirty="0">
                <a:latin typeface="Gabriola" panose="04040605051002020D02" pitchFamily="82" charset="0"/>
              </a:rPr>
              <a:t>Educational Loans</a:t>
            </a:r>
          </a:p>
          <a:p>
            <a:r>
              <a:rPr lang="en-US" altLang="en-US" dirty="0">
                <a:latin typeface="Gabriola" panose="04040605051002020D02" pitchFamily="82" charset="0"/>
              </a:rPr>
              <a:t>Savings</a:t>
            </a:r>
          </a:p>
          <a:p>
            <a:r>
              <a:rPr lang="en-US" altLang="en-US" dirty="0">
                <a:latin typeface="Gabriola" panose="04040605051002020D02" pitchFamily="82" charset="0"/>
              </a:rPr>
              <a:t>Work-Study</a:t>
            </a:r>
          </a:p>
          <a:p>
            <a:pPr marL="0" indent="0">
              <a:buNone/>
            </a:pP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http://images.clipartpanda.com/green-dollar-sign-clipart-green-dollar-sig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" y="3974356"/>
            <a:ext cx="1502230" cy="23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dayifoundout.com/wp-content/uploads/2010/02/gold-dollar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4148038"/>
            <a:ext cx="1970314" cy="22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arnerpacific.edu/wp-content/uploads/2013/08/workstu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13" y="3974356"/>
            <a:ext cx="3312199" cy="24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1031</TotalTime>
  <Words>397</Words>
  <Application>Microsoft Office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Planning Your Future</vt:lpstr>
      <vt:lpstr>Your School Counselors</vt:lpstr>
      <vt:lpstr>Graduation Requirements</vt:lpstr>
      <vt:lpstr>Promotion to the 12th grade</vt:lpstr>
      <vt:lpstr>It’s Time to Start Thinking About Life After MPHS…….</vt:lpstr>
      <vt:lpstr>What are you looking for in a post-secondary school?</vt:lpstr>
      <vt:lpstr>What are Colleges looking for?</vt:lpstr>
      <vt:lpstr>Researching Colleges</vt:lpstr>
      <vt:lpstr>Paying For College</vt:lpstr>
      <vt:lpstr>PowerPoint Presentation</vt:lpstr>
      <vt:lpstr>   School Day SAT</vt:lpstr>
      <vt:lpstr>Email Address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Rachel Herskowitz</dc:creator>
  <cp:lastModifiedBy>Bereskin Shoshana</cp:lastModifiedBy>
  <cp:revision>51</cp:revision>
  <dcterms:created xsi:type="dcterms:W3CDTF">2015-08-30T22:24:26Z</dcterms:created>
  <dcterms:modified xsi:type="dcterms:W3CDTF">2017-01-25T17:04:04Z</dcterms:modified>
</cp:coreProperties>
</file>